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5" r:id="rId2"/>
    <p:sldId id="256" r:id="rId3"/>
    <p:sldId id="329" r:id="rId4"/>
    <p:sldId id="327" r:id="rId5"/>
    <p:sldId id="330" r:id="rId6"/>
    <p:sldId id="328" r:id="rId7"/>
    <p:sldId id="268" r:id="rId8"/>
    <p:sldId id="275" r:id="rId9"/>
    <p:sldId id="269" r:id="rId10"/>
    <p:sldId id="302" r:id="rId11"/>
    <p:sldId id="271" r:id="rId12"/>
    <p:sldId id="320" r:id="rId13"/>
    <p:sldId id="273" r:id="rId14"/>
    <p:sldId id="305" r:id="rId15"/>
    <p:sldId id="313" r:id="rId16"/>
    <p:sldId id="314" r:id="rId17"/>
    <p:sldId id="277" r:id="rId18"/>
    <p:sldId id="278" r:id="rId19"/>
    <p:sldId id="281" r:id="rId20"/>
    <p:sldId id="270" r:id="rId21"/>
    <p:sldId id="307" r:id="rId22"/>
    <p:sldId id="317" r:id="rId23"/>
    <p:sldId id="308" r:id="rId24"/>
    <p:sldId id="310" r:id="rId25"/>
    <p:sldId id="309" r:id="rId26"/>
    <p:sldId id="293" r:id="rId27"/>
    <p:sldId id="294" r:id="rId28"/>
    <p:sldId id="311" r:id="rId29"/>
    <p:sldId id="295" r:id="rId30"/>
    <p:sldId id="297" r:id="rId31"/>
    <p:sldId id="316" r:id="rId32"/>
    <p:sldId id="285" r:id="rId33"/>
    <p:sldId id="286" r:id="rId34"/>
    <p:sldId id="287" r:id="rId35"/>
    <p:sldId id="321" r:id="rId36"/>
    <p:sldId id="289" r:id="rId37"/>
    <p:sldId id="319" r:id="rId38"/>
    <p:sldId id="299" r:id="rId39"/>
    <p:sldId id="300" r:id="rId40"/>
    <p:sldId id="265" r:id="rId41"/>
    <p:sldId id="298" r:id="rId42"/>
    <p:sldId id="318" r:id="rId43"/>
    <p:sldId id="301" r:id="rId44"/>
    <p:sldId id="322"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p:scale>
          <a:sx n="60" d="100"/>
          <a:sy n="60" d="100"/>
        </p:scale>
        <p:origin x="-558"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68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57B0D-C129-4420-9775-705BF38559E3}" type="datetimeFigureOut">
              <a:rPr lang="it-IT" smtClean="0"/>
              <a:pPr/>
              <a:t>10/10/2010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E1B9E-8BFF-4268-8413-E61370CA64E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1041400"/>
          </a:xfrm>
          <a:noFill/>
        </p:spPr>
        <p:txBody>
          <a:bodyPr wrap="square" lIns="0" tIns="0" rIns="0" bIns="0" numCol="1" anchor="t" anchorCtr="0" compatLnSpc="1">
            <a:prstTxWarp prst="textNoShape">
              <a:avLst/>
            </a:prstTxWarp>
            <a:spAutoFit/>
          </a:bodyPr>
          <a:lstStyle/>
          <a:p>
            <a:pPr marL="76200" indent="-76200" eaLnBrk="1" hangingPunct="1">
              <a:lnSpc>
                <a:spcPct val="94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rPr>
              <a:t>A working model for the sweet and umami taste receptor structure–function relationships. Filled arrows indicate direct activation, open arrows indicate enhancement, and bar heads indicate inhibition. Solid lines indicate proposed mechanisms based on experimental evidence; broken lines indicate mechanisms based on our speculations.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1C78607-64BB-4C7F-A614-73B2CDD28619}" type="datetimeFigureOut">
              <a:rPr lang="it-IT" smtClean="0"/>
              <a:pPr/>
              <a:t>10/10/2010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78607-64BB-4C7F-A614-73B2CDD28619}" type="datetimeFigureOut">
              <a:rPr lang="it-IT" smtClean="0"/>
              <a:pPr/>
              <a:t>10/10/2010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23B6C-0481-4A80-BA14-1E5AE78FD87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ovingsimone.com/wp-content/uploads/2010/08/simmi.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it/imgres?imgurl=http://www.alberghiera.it/img/news_immagini/4220093792705_timo.jpg&amp;imgrefurl=http://www.alberghiera.it/SchedaIngrediente.asp?id_ingrediente=325&amp;timo&amp;usg=__6K9sAwC0fpxlJm9Ka6r_FstyxAY=&amp;h=360&amp;w=480&amp;sz=74&amp;hl=it&amp;start=17&amp;itbs=1&amp;tbnid=VoJY6nCuCcd2AM:&amp;tbnh=97&amp;tbnw=129&amp;prev=/images?q=timo&amp;hl=it&amp;gbv=2&amp;tbs=isch:1" TargetMode="External"/><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images.google.it/imgres?imgurl=http://blog.leiweb.it/marinaterragni/files/2008/11/basilico.jpg&amp;imgrefurl=http://blog.leiweb.it/marinaterragni/tag/basilico/&amp;usg=___16W3RSCSAIGMNQ1TnVrCW-sqJg=&amp;h=270&amp;w=360&amp;sz=29&amp;hl=it&amp;start=4&amp;itbs=1&amp;tbnid=PJGI2joUWOXXuM:&amp;tbnh=91&amp;tbnw=121&amp;prev=/images?q=basilico&amp;hl=it&amp;gbv=2&amp;tbs=isch:1" TargetMode="Externa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sites/entrez?Db=pubmed&amp;Cmd=Search&amp;Term=%22Xu%20H%22%5bAuthor%5d&amp;itool=EntrezSystem2.PEntrez.Pubmed.Pubmed_ResultsPanel.Pubmed_DiscoveryPanel.Pubmed_RVAbstractPlus" TargetMode="External"/><Relationship Id="rId2" Type="http://schemas.openxmlformats.org/officeDocument/2006/relationships/hyperlink" Target="http://www.ncbi.nlm.nih.gov/entrez/utils/fref.fcgi?PrId=3094&amp;itool=AbstractPlus-def&amp;uid=16617338&amp;db=pubmed&amp;url=http://dx.doi.org/10.1038/nn1692"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earch&amp;Term=%22Clapham%20DE%22%5bAuthor%5d&amp;itool=EntrezSystem2.PEntrez.Pubmed.Pubmed_ResultsPanel.Pubmed_DiscoveryPanel.Pubmed_RVAbstractPlus" TargetMode="External"/><Relationship Id="rId5" Type="http://schemas.openxmlformats.org/officeDocument/2006/relationships/hyperlink" Target="http://www.ncbi.nlm.nih.gov/sites/entrez?Db=pubmed&amp;Cmd=Search&amp;Term=%22Jun%20JC%22%5bAuthor%5d&amp;itool=EntrezSystem2.PEntrez.Pubmed.Pubmed_ResultsPanel.Pubmed_DiscoveryPanel.Pubmed_RVAbstractPlus" TargetMode="External"/><Relationship Id="rId4" Type="http://schemas.openxmlformats.org/officeDocument/2006/relationships/hyperlink" Target="http://www.ncbi.nlm.nih.gov/sites/entrez?Db=pubmed&amp;Cmd=Search&amp;Term=%22Delling%20M%22%5bAuthor%5d&amp;itool=EntrezSystem2.PEntrez.Pubmed.Pubmed_ResultsPanel.Pubmed_DiscoveryPanel.Pubmed_RVAbstractPlu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ncbi.nlm.nih.gov/sites/entrez?Db=pubmed&amp;Cmd=Search&amp;Term=%22Sprous%20DG%22%5bAuthor%5d&amp;itool=EntrezSystem2.PEntrez.Pubmed.Pubmed_ResultsPanel.Pubmed_DiscoveryPanel.Pubmed_RVAbstractPlus" TargetMode="External"/><Relationship Id="rId3" Type="http://schemas.openxmlformats.org/officeDocument/2006/relationships/hyperlink" Target="http://www.ncbi.nlm.nih.gov/sites/entrez?Db=pubmed&amp;Cmd=Search&amp;Term=%22Lee%20SP%22%5bAuthor%5d&amp;itool=EntrezSystem2.PEntrez.Pubmed.Pubmed_ResultsPanel.Pubmed_DiscoveryPanel.Pubmed_RVAbstractPlus" TargetMode="External"/><Relationship Id="rId7" Type="http://schemas.openxmlformats.org/officeDocument/2006/relationships/hyperlink" Target="http://www.ncbi.nlm.nih.gov/sites/entrez?Db=pubmed&amp;Cmd=Search&amp;Term=%22Cort%C3%A9s%20RY%22%5bAuthor%5d&amp;itool=EntrezSystem2.PEntrez.Pubmed.Pubmed_ResultsPanel.Pubmed_DiscoveryPanel.Pubmed_RVAbstractPlus" TargetMode="External"/><Relationship Id="rId2" Type="http://schemas.openxmlformats.org/officeDocument/2006/relationships/hyperlink" Target="http://www.ncbi.nlm.nih.gov/entrez/utils/fref.fcgi?PrId=3094&amp;itool=AbstractPlus-def&amp;uid=18334983&amp;db=pubmed&amp;url=http://dx.doi.org/10.1038/bjp.2008.85"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earch&amp;Term=%22Cerne%20R%22%5bAuthor%5d&amp;itool=EntrezSystem2.PEntrez.Pubmed.Pubmed_ResultsPanel.Pubmed_DiscoveryPanel.Pubmed_RVAbstractPlus" TargetMode="External"/><Relationship Id="rId5" Type="http://schemas.openxmlformats.org/officeDocument/2006/relationships/hyperlink" Target="http://www.ncbi.nlm.nih.gov/sites/entrez?Db=pubmed&amp;Cmd=Search&amp;Term=%22Yang%20Q%22%5bAuthor%5d&amp;itool=EntrezSystem2.PEntrez.Pubmed.Pubmed_ResultsPanel.Pubmed_DiscoveryPanel.Pubmed_RVAbstractPlus" TargetMode="External"/><Relationship Id="rId4" Type="http://schemas.openxmlformats.org/officeDocument/2006/relationships/hyperlink" Target="http://www.ncbi.nlm.nih.gov/sites/entrez?Db=pubmed&amp;Cmd=Search&amp;Term=%22Buber%20MT%22%5bAuthor%5d&amp;itool=EntrezSystem2.PEntrez.Pubmed.Pubmed_ResultsPanel.Pubmed_DiscoveryPanel.Pubmed_RVAbstractPlus" TargetMode="External"/><Relationship Id="rId9" Type="http://schemas.openxmlformats.org/officeDocument/2006/relationships/hyperlink" Target="http://www.ncbi.nlm.nih.gov/sites/entrez?Db=pubmed&amp;Cmd=Search&amp;Term=%22Bryant%20RW%22%5bAuthor%5d&amp;itool=EntrezSystem2.PEntrez.Pubmed.Pubmed_ResultsPanel.Pubmed_DiscoveryPanel.Pubmed_RVAbstractPlu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ncbi.nlm.nih.gov/sites/entrez?Db=pubmed&amp;Cmd=Search&amp;Term=%22Lopes%20AH%22%5bAuthor%5d&amp;itool=EntrezSystem2.PEntrez.Pubmed.Pubmed_ResultsPanel.Pubmed_RVAbstractPlus" TargetMode="External"/><Relationship Id="rId13" Type="http://schemas.openxmlformats.org/officeDocument/2006/relationships/hyperlink" Target="http://www.ncbi.nlm.nih.gov/sites/entrez?Db=pubmed&amp;Cmd=Search&amp;Term=%22Koga%20T%22%5bAuthor%5d&amp;itool=EntrezSystem2.PEntrez.Pubmed.Pubmed_ResultsPanel.Pubmed_RVAbstractPlus" TargetMode="External"/><Relationship Id="rId18" Type="http://schemas.openxmlformats.org/officeDocument/2006/relationships/hyperlink" Target="http://images.google.it/imgres?imgurl=http://www.alberghiera.it/img/news_immagini/4220093792705_timo.jpg&amp;imgrefurl=http://www.alberghiera.it/SchedaIngrediente.asp?id_ingrediente=325&amp;timo&amp;usg=__6K9sAwC0fpxlJm9Ka6r_FstyxAY=&amp;h=360&amp;w=480&amp;sz=74&amp;hl=it&amp;start=17&amp;itbs=1&amp;tbnid=VoJY6nCuCcd2AM:&amp;tbnh=97&amp;tbnw=129&amp;prev=/images?q=timo&amp;hl=it&amp;gbv=2&amp;tbs=isch:1" TargetMode="External"/><Relationship Id="rId3" Type="http://schemas.openxmlformats.org/officeDocument/2006/relationships/hyperlink" Target="http://www.ncbi.nlm.nih.gov/sites/entrez?Db=pubmed&amp;Cmd=Search&amp;Term=%22de%20Almeida%20I%22%5bAuthor%5d&amp;itool=EntrezSystem2.PEntrez.Pubmed.Pubmed_ResultsPanel.Pubmed_RVAbstractPlus" TargetMode="External"/><Relationship Id="rId21" Type="http://schemas.openxmlformats.org/officeDocument/2006/relationships/image" Target="../media/image33.jpeg"/><Relationship Id="rId7" Type="http://schemas.openxmlformats.org/officeDocument/2006/relationships/hyperlink" Target="http://www.ncbi.nlm.nih.gov/sites/entrez?Db=pubmed&amp;Cmd=Search&amp;Term=%22Blank%20AF%22%5bAuthor%5d&amp;itool=EntrezSystem2.PEntrez.Pubmed.Pubmed_ResultsPanel.Pubmed_RVAbstractPlus" TargetMode="External"/><Relationship Id="rId12" Type="http://schemas.openxmlformats.org/officeDocument/2006/relationships/hyperlink" Target="http://www.ncbi.nlm.nih.gov/sites/entrez?Db=pubmed&amp;Cmd=Search&amp;Term=%22Farrag%20ES%22%5bAuthor%5d&amp;itool=EntrezSystem2.PEntrez.Pubmed.Pubmed_ResultsPanel.Pubmed_RVAbstractPlus" TargetMode="External"/><Relationship Id="rId17" Type="http://schemas.openxmlformats.org/officeDocument/2006/relationships/image" Target="../media/image32.jpeg"/><Relationship Id="rId2" Type="http://schemas.openxmlformats.org/officeDocument/2006/relationships/hyperlink" Target="http://www.ncbi.nlm.nih.gov/entrez/utils/fref.fcgi?PrId=3055&amp;itool=AbstractPlus-def&amp;uid=17342533&amp;db=pubmed&amp;url=http://dx.doi.org/10.1007/s00436-007-0502-2" TargetMode="External"/><Relationship Id="rId16" Type="http://schemas.openxmlformats.org/officeDocument/2006/relationships/hyperlink" Target="http://images.google.it/imgres?imgurl=http://blog.leiweb.it/marinaterragni/files/2008/11/basilico.jpg&amp;imgrefurl=http://blog.leiweb.it/marinaterragni/tag/basilico/&amp;usg=___16W3RSCSAIGMNQ1TnVrCW-sqJg=&amp;h=270&amp;w=360&amp;sz=29&amp;hl=it&amp;start=4&amp;itbs=1&amp;tbnid=PJGI2joUWOXXuM:&amp;tbnh=91&amp;tbnw=121&amp;prev=/images?q=basilico&amp;hl=it&amp;gbv=2&amp;tbs=isch:1" TargetMode="External"/><Relationship Id="rId20" Type="http://schemas.openxmlformats.org/officeDocument/2006/relationships/hyperlink" Target="http://images.google.it/imgres?imgurl=http://www.elicriso.it/it/piante_allucinogene/salvia_divinorum/1Salvia_Divinorum.jpg&amp;imgrefurl=http://www.elicriso.it/it/piante_allucinogene/salvia_divinorum/&amp;usg=__BlBS_I_itwgdxDJoEZRe5VoKEKw=&amp;h=336&amp;w=310&amp;sz=40&amp;hl=it&amp;start=5&amp;itbs=1&amp;tbnid=4M24wJ6wOPH_TM:&amp;tbnh=119&amp;tbnw=110&amp;prev=/images?q=salvia&amp;hl=it&amp;gbv=2&amp;tbs=isch:1"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earch&amp;Term=%22Alves%20PB%22%5bAuthor%5d&amp;itool=EntrezSystem2.PEntrez.Pubmed.Pubmed_ResultsPanel.Pubmed_RVAbstractPlus" TargetMode="External"/><Relationship Id="rId11" Type="http://schemas.openxmlformats.org/officeDocument/2006/relationships/hyperlink" Target="http://www.ncbi.nlm.nih.gov/sites/entrez?Db=pubmed&amp;Cmd=Search&amp;Term=%22Edris%20AE%22%5bAuthor%5d&amp;itool=EntrezSystem2.PEntrez.Pubmed.Pubmed_ResultsPanel.Pubmed_RVAbstractPlus" TargetMode="External"/><Relationship Id="rId5" Type="http://schemas.openxmlformats.org/officeDocument/2006/relationships/hyperlink" Target="http://www.ncbi.nlm.nih.gov/sites/entrez?Db=pubmed&amp;Cmd=Search&amp;Term=%22Vieira%20DP%22%5bAuthor%5d&amp;itool=EntrezSystem2.PEntrez.Pubmed.Pubmed_ResultsPanel.Pubmed_RVAbstractPlus" TargetMode="External"/><Relationship Id="rId15" Type="http://schemas.openxmlformats.org/officeDocument/2006/relationships/hyperlink" Target="http://www.ncbi.nlm.nih.gov/sites/entrez?Db=pubmed&amp;Cmd=Search&amp;Term=%22Takumi%20K%22%5bAuthor%5d&amp;itool=EntrezSystem2.PEntrez.Pubmed.Pubmed_ResultsPanel.Pubmed_RVAbstractPlus" TargetMode="External"/><Relationship Id="rId23" Type="http://schemas.openxmlformats.org/officeDocument/2006/relationships/image" Target="../media/image34.jpeg"/><Relationship Id="rId10" Type="http://schemas.openxmlformats.org/officeDocument/2006/relationships/hyperlink" Target="http://www.ncbi.nlm.nih.gov/sites/entrez?Db=pubmed&amp;Cmd=Search&amp;Term=%22Rosa%20Mdo%20S%22%5bAuthor%5d&amp;itool=EntrezSystem2.PEntrez.Pubmed.Pubmed_ResultsPanel.Pubmed_RVAbstractPlus" TargetMode="External"/><Relationship Id="rId19" Type="http://schemas.openxmlformats.org/officeDocument/2006/relationships/image" Target="../media/image31.jpeg"/><Relationship Id="rId4" Type="http://schemas.openxmlformats.org/officeDocument/2006/relationships/hyperlink" Target="http://www.ncbi.nlm.nih.gov/sites/entrez?Db=pubmed&amp;Cmd=Search&amp;Term=%22Alviano%20DS%22%5bAuthor%5d&amp;itool=EntrezSystem2.PEntrez.Pubmed.Pubmed_ResultsPanel.Pubmed_RVAbstractPlus" TargetMode="External"/><Relationship Id="rId9" Type="http://schemas.openxmlformats.org/officeDocument/2006/relationships/hyperlink" Target="http://www.ncbi.nlm.nih.gov/sites/entrez?Db=pubmed&amp;Cmd=Search&amp;Term=%22Alviano%20CS%22%5bAuthor%5d&amp;itool=EntrezSystem2.PEntrez.Pubmed.Pubmed_ResultsPanel.Pubmed_RVAbstractPlus" TargetMode="External"/><Relationship Id="rId14" Type="http://schemas.openxmlformats.org/officeDocument/2006/relationships/hyperlink" Target="http://www.ncbi.nlm.nih.gov/sites/entrez?Db=pubmed&amp;Cmd=Search&amp;Term=%22Hirota%20N%22%5bAuthor%5d&amp;itool=EntrezSystem2.PEntrez.Pubmed.Pubmed_ResultsPanel.Pubmed_RVAbstractPlus" TargetMode="External"/><Relationship Id="rId22" Type="http://schemas.openxmlformats.org/officeDocument/2006/relationships/hyperlink" Target="http://images.google.it/imgres?imgurl=http://www.cosmeticinaturali.biz/wp-content/uploads/2009/07/menta-thumb5318674.jpg&amp;imgrefurl=http://www.cosmeticinaturali.biz/2009/07/maschera-alla-menta-e-cetriolo/&amp;usg=__aNGV00OdXcRek-epSRHT5SfEHI0=&amp;h=273&amp;w=300&amp;sz=43&amp;hl=it&amp;start=7&amp;itbs=1&amp;tbnid=UZcqKSp3eywr5M:&amp;tbnh=106&amp;tbnw=116&amp;prev=/images?q=menta&amp;hl=it&amp;gbv=2&amp;tbs=isch: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ncbi.nlm.nih.gov/sites/entrez?Db=pubmed&amp;Cmd=Search&amp;Term=%22Gordon%20SE%22%5bAuthor%5d&amp;itool=EntrezSystem2.PEntrez.Pubmed.Pubmed_ResultsPanel.Pubmed_DiscoveryPanel.Pubmed_RVAbstractPlus" TargetMode="External"/><Relationship Id="rId3" Type="http://schemas.openxmlformats.org/officeDocument/2006/relationships/hyperlink" Target="http://www.ncbi.nlm.nih.gov/sites/entrez?Db=pubmed&amp;Cmd=Search&amp;Term=%22Salazar%20H%22%5bAuthor%5d&amp;itool=EntrezSystem2.PEntrez.Pubmed.Pubmed_ResultsPanel.Pubmed_DiscoveryPanel.Pubmed_RVAbstractPlus" TargetMode="External"/><Relationship Id="rId7" Type="http://schemas.openxmlformats.org/officeDocument/2006/relationships/hyperlink" Target="http://www.ncbi.nlm.nih.gov/sites/entrez?Db=pubmed&amp;Cmd=Search&amp;Term=%22Munari%20M%22%5bAuthor%5d&amp;itool=EntrezSystem2.PEntrez.Pubmed.Pubmed_ResultsPanel.Pubmed_DiscoveryPanel.Pubmed_RVAbstractPlus" TargetMode="External"/><Relationship Id="rId2" Type="http://schemas.openxmlformats.org/officeDocument/2006/relationships/hyperlink" Target="http://www.ncbi.nlm.nih.gov/entrez/utils/fref.fcgi?PrId=3094&amp;itool=AbstractPlus-def&amp;uid=18297068&amp;db=pubmed&amp;url=http://dx.doi.org/10.1038/nn2056"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earch&amp;Term=%22Garc%C3%ADa-Villegas%20R%22%5bAuthor%5d&amp;itool=EntrezSystem2.PEntrez.Pubmed.Pubmed_ResultsPanel.Pubmed_DiscoveryPanel.Pubmed_RVAbstractPlus" TargetMode="External"/><Relationship Id="rId5" Type="http://schemas.openxmlformats.org/officeDocument/2006/relationships/hyperlink" Target="http://www.ncbi.nlm.nih.gov/sites/entrez?Db=pubmed&amp;Cmd=Search&amp;Term=%22Jara-Oseguera%20A%22%5bAuthor%5d&amp;itool=EntrezSystem2.PEntrez.Pubmed.Pubmed_ResultsPanel.Pubmed_DiscoveryPanel.Pubmed_RVAbstractPlus" TargetMode="External"/><Relationship Id="rId4" Type="http://schemas.openxmlformats.org/officeDocument/2006/relationships/hyperlink" Target="http://www.ncbi.nlm.nih.gov/sites/entrez?Db=pubmed&amp;Cmd=Search&amp;Term=%22Llorente%20I%22%5bAuthor%5d&amp;itool=EntrezSystem2.PEntrez.Pubmed.Pubmed_ResultsPanel.Pubmed_DiscoveryPanel.Pubmed_RVAbstractPlus" TargetMode="External"/><Relationship Id="rId9" Type="http://schemas.openxmlformats.org/officeDocument/2006/relationships/hyperlink" Target="http://www.ncbi.nlm.nih.gov/sites/entrez?Db=pubmed&amp;Cmd=Search&amp;Term=%22Islas%20LD%22%5bAuthor%5d&amp;itool=EntrezSystem2.PEntrez.Pubmed.Pubmed_ResultsPanel.Pubmed_DiscoveryPanel.Pubmed_RVAbstractPlu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ugo.org/nip/24026" TargetMode="External"/><Relationship Id="rId2" Type="http://schemas.openxmlformats.org/officeDocument/2006/relationships/hyperlink" Target="http://www.nugo.org/"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85800" y="714375"/>
            <a:ext cx="7772400" cy="2886075"/>
          </a:xfrm>
          <a:solidFill>
            <a:schemeClr val="accent6"/>
          </a:solidFill>
        </p:spPr>
        <p:txBody>
          <a:bodyPr>
            <a:normAutofit/>
          </a:bodyPr>
          <a:lstStyle/>
          <a:p>
            <a:pPr>
              <a:defRPr/>
            </a:pPr>
            <a:r>
              <a:rPr lang="it-IT" dirty="0" smtClean="0"/>
              <a:t>Questo mi piace e questo non mi piace ? </a:t>
            </a:r>
            <a:br>
              <a:rPr lang="it-IT" dirty="0" smtClean="0"/>
            </a:br>
            <a:r>
              <a:rPr lang="it-IT" dirty="0" smtClean="0"/>
              <a:t>Capriccio  o </a:t>
            </a:r>
            <a:r>
              <a:rPr lang="it-IT" dirty="0" err="1" smtClean="0"/>
              <a:t>……</a:t>
            </a:r>
            <a:endParaRPr lang="it-IT" dirty="0"/>
          </a:p>
        </p:txBody>
      </p:sp>
      <p:sp>
        <p:nvSpPr>
          <p:cNvPr id="15363" name="Sottotitolo 3"/>
          <p:cNvSpPr>
            <a:spLocks noGrp="1"/>
          </p:cNvSpPr>
          <p:nvPr>
            <p:ph type="subTitle" idx="1"/>
          </p:nvPr>
        </p:nvSpPr>
        <p:spPr>
          <a:solidFill>
            <a:srgbClr val="FFFF00"/>
          </a:solidFill>
        </p:spPr>
        <p:txBody>
          <a:bodyPr/>
          <a:lstStyle/>
          <a:p>
            <a:r>
              <a:rPr lang="it-IT" dirty="0" smtClean="0">
                <a:solidFill>
                  <a:srgbClr val="FF0000"/>
                </a:solidFill>
              </a:rPr>
              <a:t>Divertissement  all’ ACP di Palermo </a:t>
            </a:r>
          </a:p>
          <a:p>
            <a:r>
              <a:rPr lang="it-IT" dirty="0" smtClean="0">
                <a:solidFill>
                  <a:srgbClr val="FF0000"/>
                </a:solidFill>
              </a:rPr>
              <a:t>con luigi greco, pediatra in Napoli nell’anno del Signore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85720" y="274638"/>
            <a:ext cx="8401080" cy="1654164"/>
          </a:xfrm>
          <a:solidFill>
            <a:srgbClr val="FFFF00"/>
          </a:solidFill>
        </p:spPr>
        <p:txBody>
          <a:bodyPr>
            <a:normAutofit/>
          </a:bodyPr>
          <a:lstStyle/>
          <a:p>
            <a:r>
              <a:rPr lang="it-IT" sz="2800" dirty="0" smtClean="0"/>
              <a:t>Infiniti gusti ? </a:t>
            </a:r>
            <a:br>
              <a:rPr lang="it-IT" sz="2800" dirty="0" smtClean="0"/>
            </a:br>
            <a:r>
              <a:rPr lang="it-IT" sz="2800" dirty="0" smtClean="0"/>
              <a:t>Ma no !! Solo 5 gusti !</a:t>
            </a:r>
            <a:br>
              <a:rPr lang="it-IT" sz="2800" dirty="0" smtClean="0"/>
            </a:br>
            <a:r>
              <a:rPr lang="it-IT" sz="2800" dirty="0" smtClean="0"/>
              <a:t>SALATO – DOLCE – ACIDO  - AMARO – UMAMI (Saporito)</a:t>
            </a:r>
            <a:endParaRPr lang="it-IT" sz="2800" dirty="0"/>
          </a:p>
        </p:txBody>
      </p:sp>
      <p:pic>
        <p:nvPicPr>
          <p:cNvPr id="13314" name="Picture 2" descr="http://www.buttalapasta.it/wp-galleryo/spaghetti/bambino-spaghetti.jpg"/>
          <p:cNvPicPr>
            <a:picLocks noChangeAspect="1" noChangeArrowheads="1"/>
          </p:cNvPicPr>
          <p:nvPr/>
        </p:nvPicPr>
        <p:blipFill>
          <a:blip r:embed="rId2" cstate="print"/>
          <a:srcRect/>
          <a:stretch>
            <a:fillRect/>
          </a:stretch>
        </p:blipFill>
        <p:spPr bwMode="auto">
          <a:xfrm>
            <a:off x="0" y="2214554"/>
            <a:ext cx="3438525" cy="4286250"/>
          </a:xfrm>
          <a:prstGeom prst="rect">
            <a:avLst/>
          </a:prstGeom>
          <a:noFill/>
        </p:spPr>
      </p:pic>
      <p:pic>
        <p:nvPicPr>
          <p:cNvPr id="13316" name="Picture 4" descr="http://www.buttalapasta.it/wp-galleryo/verdure-e-bambini/bambino-verdure.jpg"/>
          <p:cNvPicPr>
            <a:picLocks noChangeAspect="1" noChangeArrowheads="1"/>
          </p:cNvPicPr>
          <p:nvPr/>
        </p:nvPicPr>
        <p:blipFill>
          <a:blip r:embed="rId3" cstate="print"/>
          <a:srcRect/>
          <a:stretch>
            <a:fillRect/>
          </a:stretch>
        </p:blipFill>
        <p:spPr bwMode="auto">
          <a:xfrm>
            <a:off x="5534980" y="2571744"/>
            <a:ext cx="3609020" cy="3857622"/>
          </a:xfrm>
          <a:prstGeom prst="rect">
            <a:avLst/>
          </a:prstGeom>
          <a:noFill/>
        </p:spPr>
      </p:pic>
      <p:pic>
        <p:nvPicPr>
          <p:cNvPr id="17410" name="Picture 2" descr="http://www.immagini-divertenti.com/m_pictures/thumbs/bimbo-mangia-gattino.jpg"/>
          <p:cNvPicPr>
            <a:picLocks noChangeAspect="1" noChangeArrowheads="1"/>
          </p:cNvPicPr>
          <p:nvPr/>
        </p:nvPicPr>
        <p:blipFill>
          <a:blip r:embed="rId4" cstate="print"/>
          <a:srcRect/>
          <a:stretch>
            <a:fillRect/>
          </a:stretch>
        </p:blipFill>
        <p:spPr bwMode="auto">
          <a:xfrm>
            <a:off x="3428992" y="2214554"/>
            <a:ext cx="2357454" cy="4488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ox(in)">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500188" y="1428750"/>
            <a:ext cx="5715000" cy="5095875"/>
          </a:xfrm>
          <a:prstGeom prst="rect">
            <a:avLst/>
          </a:prstGeom>
          <a:noFill/>
          <a:ln w="9525">
            <a:noFill/>
            <a:miter lim="800000"/>
            <a:headEnd/>
            <a:tailEnd/>
          </a:ln>
        </p:spPr>
      </p:pic>
      <p:sp>
        <p:nvSpPr>
          <p:cNvPr id="5" name="Segnaposto piè di pagina 4"/>
          <p:cNvSpPr>
            <a:spLocks noGrp="1"/>
          </p:cNvSpPr>
          <p:nvPr>
            <p:ph type="ftr" sz="quarter" idx="11"/>
          </p:nvPr>
        </p:nvSpPr>
        <p:spPr/>
        <p:txBody>
          <a:bodyPr/>
          <a:lstStyle/>
          <a:p>
            <a:pPr>
              <a:defRPr/>
            </a:pPr>
            <a:r>
              <a:rPr lang="en-GB"/>
              <a:t>ELFID -UNINA Federico II</a:t>
            </a:r>
          </a:p>
        </p:txBody>
      </p:sp>
      <p:sp>
        <p:nvSpPr>
          <p:cNvPr id="12292" name="Text Box 6"/>
          <p:cNvSpPr txBox="1">
            <a:spLocks noChangeArrowheads="1"/>
          </p:cNvSpPr>
          <p:nvPr/>
        </p:nvSpPr>
        <p:spPr bwMode="auto">
          <a:xfrm>
            <a:off x="179388" y="0"/>
            <a:ext cx="8640762" cy="1800225"/>
          </a:xfrm>
          <a:prstGeom prst="rect">
            <a:avLst/>
          </a:prstGeom>
          <a:noFill/>
          <a:ln w="9525">
            <a:noFill/>
            <a:miter lim="800000"/>
            <a:headEnd/>
            <a:tailEnd/>
          </a:ln>
        </p:spPr>
        <p:txBody>
          <a:bodyPr>
            <a:spAutoFit/>
          </a:bodyPr>
          <a:lstStyle/>
          <a:p>
            <a:pPr algn="just"/>
            <a:r>
              <a:rPr lang="it-IT" sz="2800">
                <a:latin typeface="Calibri" pitchFamily="34" charset="0"/>
              </a:rPr>
              <a:t>I recettori del gusto si trovano all’apice di cellule gustative strutturate a dare i </a:t>
            </a:r>
            <a:r>
              <a:rPr lang="it-IT" sz="2800" b="1">
                <a:latin typeface="Calibri" pitchFamily="34" charset="0"/>
              </a:rPr>
              <a:t>bottoni gustativi</a:t>
            </a:r>
            <a:r>
              <a:rPr lang="it-IT" sz="2800">
                <a:latin typeface="Calibri" pitchFamily="34" charset="0"/>
              </a:rPr>
              <a:t>, distribuiti nelle diverse papille della lingua e del palato molle. </a:t>
            </a:r>
          </a:p>
        </p:txBody>
      </p:sp>
      <p:sp>
        <p:nvSpPr>
          <p:cNvPr id="12293" name="Text Box 7"/>
          <p:cNvSpPr txBox="1">
            <a:spLocks noChangeArrowheads="1"/>
          </p:cNvSpPr>
          <p:nvPr/>
        </p:nvSpPr>
        <p:spPr bwMode="auto">
          <a:xfrm>
            <a:off x="4427538" y="898525"/>
            <a:ext cx="1152525" cy="366713"/>
          </a:xfrm>
          <a:prstGeom prst="rect">
            <a:avLst/>
          </a:prstGeom>
          <a:noFill/>
          <a:ln w="9525">
            <a:noFill/>
            <a:miter lim="800000"/>
            <a:headEnd/>
            <a:tailEnd/>
          </a:ln>
        </p:spPr>
        <p:txBody>
          <a:bodyPr>
            <a:spAutoFit/>
          </a:bodyPr>
          <a:lstStyle/>
          <a:p>
            <a:pPr>
              <a:spcBef>
                <a:spcPct val="50000"/>
              </a:spcBef>
            </a:pPr>
            <a:endParaRPr lang="it-IT"/>
          </a:p>
        </p:txBody>
      </p:sp>
      <p:sp>
        <p:nvSpPr>
          <p:cNvPr id="12294" name="Text Box 9"/>
          <p:cNvSpPr txBox="1">
            <a:spLocks noChangeArrowheads="1"/>
          </p:cNvSpPr>
          <p:nvPr/>
        </p:nvSpPr>
        <p:spPr bwMode="auto">
          <a:xfrm>
            <a:off x="1187450" y="1773238"/>
            <a:ext cx="2101850" cy="366712"/>
          </a:xfrm>
          <a:prstGeom prst="rect">
            <a:avLst/>
          </a:prstGeom>
          <a:noFill/>
          <a:ln w="9525">
            <a:noFill/>
            <a:miter lim="800000"/>
            <a:headEnd/>
            <a:tailEnd/>
          </a:ln>
        </p:spPr>
        <p:txBody>
          <a:bodyPr wrap="none">
            <a:spAutoFit/>
          </a:bodyPr>
          <a:lstStyle/>
          <a:p>
            <a:r>
              <a:rPr lang="it-IT" b="1"/>
              <a:t>bottone gustativo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076"/>
            <a:ext cx="8229600" cy="796908"/>
          </a:xfrm>
          <a:solidFill>
            <a:srgbClr val="FF3300"/>
          </a:solidFill>
        </p:spPr>
        <p:txBody>
          <a:bodyPr/>
          <a:lstStyle/>
          <a:p>
            <a:r>
              <a:rPr lang="it-IT" dirty="0" smtClean="0"/>
              <a:t>Il piacere ha le sue vie !</a:t>
            </a:r>
            <a:endParaRPr lang="it-IT" dirty="0"/>
          </a:p>
        </p:txBody>
      </p:sp>
      <p:pic>
        <p:nvPicPr>
          <p:cNvPr id="20483" name="Picture 3"/>
          <p:cNvPicPr>
            <a:picLocks noChangeAspect="1" noChangeArrowheads="1"/>
          </p:cNvPicPr>
          <p:nvPr/>
        </p:nvPicPr>
        <p:blipFill>
          <a:blip r:embed="rId2" cstate="print"/>
          <a:srcRect/>
          <a:stretch>
            <a:fillRect/>
          </a:stretch>
        </p:blipFill>
        <p:spPr bwMode="auto">
          <a:xfrm>
            <a:off x="1428728" y="1500174"/>
            <a:ext cx="6000792"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7200" y="274638"/>
            <a:ext cx="8229600" cy="796925"/>
          </a:xfrm>
          <a:solidFill>
            <a:srgbClr val="FFFF00"/>
          </a:solidFill>
        </p:spPr>
        <p:txBody>
          <a:bodyPr/>
          <a:lstStyle/>
          <a:p>
            <a:pPr eaLnBrk="1" hangingPunct="1"/>
            <a:r>
              <a:rPr lang="it-IT" sz="3200" smtClean="0"/>
              <a:t>Cellule che sono veri sensori elettro-chimici</a:t>
            </a:r>
            <a:endParaRPr lang="en-GB" sz="3200" smtClean="0"/>
          </a:p>
        </p:txBody>
      </p:sp>
      <p:pic>
        <p:nvPicPr>
          <p:cNvPr id="14339" name="Picture 2"/>
          <p:cNvPicPr>
            <a:picLocks noChangeAspect="1" noChangeArrowheads="1"/>
          </p:cNvPicPr>
          <p:nvPr/>
        </p:nvPicPr>
        <p:blipFill>
          <a:blip r:embed="rId2" cstate="print"/>
          <a:srcRect/>
          <a:stretch>
            <a:fillRect/>
          </a:stretch>
        </p:blipFill>
        <p:spPr bwMode="auto">
          <a:xfrm>
            <a:off x="33338" y="1543050"/>
            <a:ext cx="9110662" cy="4886325"/>
          </a:xfrm>
          <a:prstGeom prst="rect">
            <a:avLst/>
          </a:prstGeom>
          <a:noFill/>
          <a:ln w="9525">
            <a:noFill/>
            <a:miter lim="800000"/>
            <a:headEnd/>
            <a:tailEnd/>
          </a:ln>
        </p:spPr>
      </p:pic>
      <p:sp>
        <p:nvSpPr>
          <p:cNvPr id="5" name="Segnaposto piè di pagina 4"/>
          <p:cNvSpPr>
            <a:spLocks noGrp="1"/>
          </p:cNvSpPr>
          <p:nvPr>
            <p:ph type="ftr" sz="quarter" idx="11"/>
          </p:nvPr>
        </p:nvSpPr>
        <p:spPr/>
        <p:txBody>
          <a:bodyPr/>
          <a:lstStyle/>
          <a:p>
            <a:pPr>
              <a:defRPr/>
            </a:pPr>
            <a:r>
              <a:rPr lang="en-GB"/>
              <a:t>ELFID -UNINA Federico II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86644" y="274638"/>
            <a:ext cx="1400156" cy="3868742"/>
          </a:xfrm>
          <a:solidFill>
            <a:srgbClr val="FFFF00"/>
          </a:solidFill>
        </p:spPr>
        <p:txBody>
          <a:bodyPr>
            <a:normAutofit/>
          </a:bodyPr>
          <a:lstStyle/>
          <a:p>
            <a:r>
              <a:rPr lang="it-IT" sz="2400" dirty="0" smtClean="0"/>
              <a:t>Ciascuna trasmette il segnale dopo uno ione o una molecola specifica</a:t>
            </a:r>
            <a:endParaRPr lang="it-IT" sz="2400" dirty="0"/>
          </a:p>
        </p:txBody>
      </p:sp>
      <p:pic>
        <p:nvPicPr>
          <p:cNvPr id="10242" name="Picture 2" descr="http://www.colorado.edu/intphys/Class/IPHY3730/image/figure8-12.jpg"/>
          <p:cNvPicPr>
            <a:picLocks noChangeAspect="1" noChangeArrowheads="1"/>
          </p:cNvPicPr>
          <p:nvPr/>
        </p:nvPicPr>
        <p:blipFill>
          <a:blip r:embed="rId2" cstate="print"/>
          <a:srcRect/>
          <a:stretch>
            <a:fillRect/>
          </a:stretch>
        </p:blipFill>
        <p:spPr bwMode="auto">
          <a:xfrm>
            <a:off x="571472" y="500042"/>
            <a:ext cx="6194334" cy="6000761"/>
          </a:xfrm>
          <a:prstGeom prst="rect">
            <a:avLst/>
          </a:prstGeom>
          <a:noFill/>
        </p:spPr>
      </p:pic>
      <p:sp>
        <p:nvSpPr>
          <p:cNvPr id="6" name="CasellaDiTesto 5"/>
          <p:cNvSpPr txBox="1"/>
          <p:nvPr/>
        </p:nvSpPr>
        <p:spPr>
          <a:xfrm>
            <a:off x="571472" y="1071546"/>
            <a:ext cx="6143668" cy="369332"/>
          </a:xfrm>
          <a:prstGeom prst="rect">
            <a:avLst/>
          </a:prstGeom>
          <a:solidFill>
            <a:srgbClr val="FFFF00"/>
          </a:solidFill>
        </p:spPr>
        <p:txBody>
          <a:bodyPr wrap="square" rtlCol="0">
            <a:spAutoFit/>
          </a:bodyPr>
          <a:lstStyle/>
          <a:p>
            <a:r>
              <a:rPr lang="it-IT" dirty="0" smtClean="0"/>
              <a:t>Canali di Sodio           pH              </a:t>
            </a:r>
            <a:r>
              <a:rPr lang="it-IT" dirty="0" err="1" smtClean="0"/>
              <a:t>Signalling</a:t>
            </a:r>
            <a:r>
              <a:rPr lang="it-IT" dirty="0" smtClean="0"/>
              <a:t> mediante le </a:t>
            </a:r>
            <a:r>
              <a:rPr lang="it-IT" dirty="0" err="1" smtClean="0"/>
              <a:t>G-Protein</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solidFill>
            <a:srgbClr val="99FF66"/>
          </a:solidFill>
        </p:spPr>
        <p:txBody>
          <a:bodyPr/>
          <a:lstStyle/>
          <a:p>
            <a:r>
              <a:rPr lang="it-IT" smtClean="0"/>
              <a:t>Ad ogni gusto un meccanismo</a:t>
            </a:r>
          </a:p>
        </p:txBody>
      </p:sp>
      <p:sp>
        <p:nvSpPr>
          <p:cNvPr id="4" name="Segnaposto piè di pagina 3"/>
          <p:cNvSpPr>
            <a:spLocks noGrp="1"/>
          </p:cNvSpPr>
          <p:nvPr>
            <p:ph type="ftr" sz="quarter" idx="11"/>
          </p:nvPr>
        </p:nvSpPr>
        <p:spPr/>
        <p:txBody>
          <a:bodyPr/>
          <a:lstStyle/>
          <a:p>
            <a:pPr>
              <a:defRPr/>
            </a:pPr>
            <a:r>
              <a:rPr lang="en-GB" dirty="0" smtClean="0"/>
              <a:t>ELFID -UNINA Federico II</a:t>
            </a:r>
            <a:endParaRPr lang="en-GB" dirty="0"/>
          </a:p>
        </p:txBody>
      </p:sp>
      <p:graphicFrame>
        <p:nvGraphicFramePr>
          <p:cNvPr id="5" name="Tabella 4"/>
          <p:cNvGraphicFramePr>
            <a:graphicFrameLocks noGrp="1"/>
          </p:cNvGraphicFramePr>
          <p:nvPr/>
        </p:nvGraphicFramePr>
        <p:xfrm>
          <a:off x="928688" y="1643063"/>
          <a:ext cx="7643867" cy="4769104"/>
        </p:xfrm>
        <a:graphic>
          <a:graphicData uri="http://schemas.openxmlformats.org/drawingml/2006/table">
            <a:tbl>
              <a:tblPr/>
              <a:tblGrid>
                <a:gridCol w="2547695"/>
                <a:gridCol w="2547695"/>
                <a:gridCol w="2548477"/>
              </a:tblGrid>
              <a:tr h="659428">
                <a:tc>
                  <a:txBody>
                    <a:bodyPr/>
                    <a:lstStyle/>
                    <a:p>
                      <a:pPr algn="ctr">
                        <a:lnSpc>
                          <a:spcPct val="115000"/>
                        </a:lnSpc>
                        <a:spcAft>
                          <a:spcPts val="1000"/>
                        </a:spcAft>
                      </a:pPr>
                      <a:r>
                        <a:rPr lang="it-IT" sz="2000" b="1" dirty="0">
                          <a:latin typeface="Calibri"/>
                          <a:ea typeface="Calibri"/>
                          <a:cs typeface="Times New Roman"/>
                        </a:rPr>
                        <a:t>GUSTO</a:t>
                      </a:r>
                      <a:endParaRPr lang="it-IT" sz="20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it-IT" sz="2000" b="1">
                          <a:latin typeface="Calibri"/>
                          <a:ea typeface="Calibri"/>
                          <a:cs typeface="Times New Roman"/>
                        </a:rPr>
                        <a:t>Recettore</a:t>
                      </a:r>
                      <a:endParaRPr lang="it-IT" sz="20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it-IT" sz="2000" b="1" dirty="0">
                          <a:latin typeface="Calibri"/>
                          <a:ea typeface="Calibri"/>
                          <a:cs typeface="Times New Roman"/>
                        </a:rPr>
                        <a:t>Meccanismo possibile</a:t>
                      </a:r>
                      <a:endParaRPr lang="it-IT" sz="20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476">
                <a:tc>
                  <a:txBody>
                    <a:bodyPr/>
                    <a:lstStyle/>
                    <a:p>
                      <a:pPr>
                        <a:lnSpc>
                          <a:spcPct val="115000"/>
                        </a:lnSpc>
                        <a:spcAft>
                          <a:spcPts val="1000"/>
                        </a:spcAft>
                      </a:pPr>
                      <a:r>
                        <a:rPr lang="it-IT" sz="2000" dirty="0">
                          <a:latin typeface="Calibri"/>
                          <a:ea typeface="Calibri"/>
                          <a:cs typeface="Times New Roman"/>
                        </a:rPr>
                        <a:t>Dolce</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a:latin typeface="Calibri"/>
                          <a:ea typeface="Calibri"/>
                          <a:cs typeface="Times New Roman"/>
                        </a:rPr>
                        <a:t>T1R2/T1R3</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a:latin typeface="Calibri"/>
                          <a:ea typeface="Calibri"/>
                          <a:cs typeface="Times New Roman"/>
                        </a:rPr>
                        <a:t>Riconosce molti dolcificanti</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476">
                <a:tc>
                  <a:txBody>
                    <a:bodyPr/>
                    <a:lstStyle/>
                    <a:p>
                      <a:pPr>
                        <a:lnSpc>
                          <a:spcPct val="115000"/>
                        </a:lnSpc>
                        <a:spcAft>
                          <a:spcPts val="1000"/>
                        </a:spcAft>
                      </a:pPr>
                      <a:r>
                        <a:rPr lang="it-IT" sz="2000" dirty="0">
                          <a:latin typeface="Calibri"/>
                          <a:ea typeface="Calibri"/>
                          <a:cs typeface="Times New Roman"/>
                        </a:rPr>
                        <a:t>Salato</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err="1" smtClean="0">
                          <a:latin typeface="Calibri"/>
                          <a:ea typeface="Calibri"/>
                          <a:cs typeface="Times New Roman"/>
                        </a:rPr>
                        <a:t>E</a:t>
                      </a:r>
                      <a:r>
                        <a:rPr lang="it-IT" sz="2000" baseline="0" dirty="0" err="1" smtClean="0">
                          <a:latin typeface="Calibri"/>
                          <a:ea typeface="Calibri"/>
                          <a:cs typeface="Times New Roman"/>
                        </a:rPr>
                        <a:t>NaC</a:t>
                      </a:r>
                      <a:endParaRPr lang="it-IT" sz="20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a:latin typeface="Calibri"/>
                          <a:ea typeface="Calibri"/>
                          <a:cs typeface="Times New Roman"/>
                        </a:rPr>
                        <a:t>Canali di sodio di cellule epiteliali</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476">
                <a:tc>
                  <a:txBody>
                    <a:bodyPr/>
                    <a:lstStyle/>
                    <a:p>
                      <a:pPr>
                        <a:lnSpc>
                          <a:spcPct val="115000"/>
                        </a:lnSpc>
                        <a:spcAft>
                          <a:spcPts val="1000"/>
                        </a:spcAft>
                      </a:pPr>
                      <a:r>
                        <a:rPr lang="it-IT" sz="2000" dirty="0">
                          <a:latin typeface="Calibri"/>
                          <a:ea typeface="Calibri"/>
                          <a:cs typeface="Times New Roman"/>
                        </a:rPr>
                        <a:t>Amaro</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a:latin typeface="Calibri"/>
                          <a:ea typeface="Calibri"/>
                          <a:cs typeface="Times New Roman"/>
                        </a:rPr>
                        <a:t>TAS2R38</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a:latin typeface="Calibri"/>
                          <a:ea typeface="Calibri"/>
                          <a:cs typeface="Times New Roman"/>
                        </a:rPr>
                        <a:t>Ignoto, correlato al dolce</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476">
                <a:tc>
                  <a:txBody>
                    <a:bodyPr/>
                    <a:lstStyle/>
                    <a:p>
                      <a:pPr>
                        <a:lnSpc>
                          <a:spcPct val="115000"/>
                        </a:lnSpc>
                        <a:spcAft>
                          <a:spcPts val="1000"/>
                        </a:spcAft>
                      </a:pPr>
                      <a:r>
                        <a:rPr lang="it-IT" sz="2000" dirty="0">
                          <a:latin typeface="Calibri"/>
                          <a:ea typeface="Calibri"/>
                          <a:cs typeface="Times New Roman"/>
                        </a:rPr>
                        <a:t>Acido </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a:latin typeface="Calibri"/>
                          <a:ea typeface="Calibri"/>
                          <a:cs typeface="Times New Roman"/>
                        </a:rPr>
                        <a:t>Canali Ionici PCKD</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a:latin typeface="Calibri"/>
                          <a:ea typeface="Calibri"/>
                          <a:cs typeface="Times New Roman"/>
                        </a:rPr>
                        <a:t>Percezione del pH</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476">
                <a:tc>
                  <a:txBody>
                    <a:bodyPr/>
                    <a:lstStyle/>
                    <a:p>
                      <a:pPr>
                        <a:lnSpc>
                          <a:spcPct val="115000"/>
                        </a:lnSpc>
                        <a:spcAft>
                          <a:spcPts val="1000"/>
                        </a:spcAft>
                      </a:pPr>
                      <a:r>
                        <a:rPr lang="it-IT" sz="2000" dirty="0" err="1">
                          <a:latin typeface="Calibri"/>
                          <a:ea typeface="Calibri"/>
                          <a:cs typeface="Times New Roman"/>
                        </a:rPr>
                        <a:t>Umami</a:t>
                      </a:r>
                      <a:endParaRPr lang="it-IT" sz="20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a:latin typeface="Calibri"/>
                          <a:ea typeface="Calibri"/>
                          <a:cs typeface="Times New Roman"/>
                        </a:rPr>
                        <a:t>T1R1/T1R3</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a:latin typeface="Calibri"/>
                          <a:ea typeface="Calibri"/>
                          <a:cs typeface="Times New Roman"/>
                        </a:rPr>
                        <a:t>riconosce il glutammato</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476">
                <a:tc>
                  <a:txBody>
                    <a:bodyPr/>
                    <a:lstStyle/>
                    <a:p>
                      <a:pPr>
                        <a:lnSpc>
                          <a:spcPct val="115000"/>
                        </a:lnSpc>
                        <a:spcAft>
                          <a:spcPts val="1000"/>
                        </a:spcAft>
                      </a:pPr>
                      <a:r>
                        <a:rPr lang="it-IT" sz="2000" dirty="0">
                          <a:latin typeface="Calibri"/>
                          <a:ea typeface="Calibri"/>
                          <a:cs typeface="Times New Roman"/>
                        </a:rPr>
                        <a:t>? Grasso ?</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err="1">
                          <a:latin typeface="Calibri"/>
                          <a:ea typeface="Calibri"/>
                          <a:cs typeface="Times New Roman"/>
                        </a:rPr>
                        <a:t>Glicoproteina</a:t>
                      </a:r>
                      <a:r>
                        <a:rPr lang="it-IT" sz="2000" dirty="0">
                          <a:latin typeface="Calibri"/>
                          <a:ea typeface="Calibri"/>
                          <a:cs typeface="Times New Roman"/>
                        </a:rPr>
                        <a:t> CD36</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it-IT" sz="2000" dirty="0">
                          <a:latin typeface="Calibri"/>
                          <a:ea typeface="Calibri"/>
                          <a:cs typeface="Times New Roman"/>
                        </a:rPr>
                        <a:t>Trasportatore di acidi grassi</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325438" y="381000"/>
            <a:ext cx="8494712" cy="223838"/>
          </a:xfrm>
          <a:prstGeom prst="rect">
            <a:avLst/>
          </a:prstGeom>
          <a:noFill/>
          <a:ln w="9525">
            <a:noFill/>
            <a:miter lim="800000"/>
            <a:headEnd/>
            <a:tailEnd/>
          </a:ln>
        </p:spPr>
        <p:txBody>
          <a:bodyPr lIns="0" tIns="0" rIns="0" bIns="0">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000000"/>
                </a:solidFill>
              </a:rPr>
              <a:t>A working model for the sweet and umami taste receptor structure–function relationships</a:t>
            </a:r>
          </a:p>
        </p:txBody>
      </p:sp>
      <p:pic>
        <p:nvPicPr>
          <p:cNvPr id="37891" name="Picture 2"/>
          <p:cNvPicPr>
            <a:picLocks noChangeAspect="1" noChangeArrowheads="1"/>
          </p:cNvPicPr>
          <p:nvPr/>
        </p:nvPicPr>
        <p:blipFill>
          <a:blip r:embed="rId3" cstate="print"/>
          <a:srcRect/>
          <a:stretch>
            <a:fillRect/>
          </a:stretch>
        </p:blipFill>
        <p:spPr bwMode="auto">
          <a:xfrm>
            <a:off x="3175" y="6014417"/>
            <a:ext cx="9107488" cy="942975"/>
          </a:xfrm>
          <a:prstGeom prst="rect">
            <a:avLst/>
          </a:prstGeom>
          <a:noFill/>
          <a:ln w="9525">
            <a:noFill/>
            <a:miter lim="800000"/>
            <a:headEnd/>
            <a:tailEnd/>
          </a:ln>
        </p:spPr>
      </p:pic>
      <p:pic>
        <p:nvPicPr>
          <p:cNvPr id="37892" name="Picture 3"/>
          <p:cNvPicPr>
            <a:picLocks noChangeAspect="1" noChangeArrowheads="1"/>
          </p:cNvPicPr>
          <p:nvPr/>
        </p:nvPicPr>
        <p:blipFill>
          <a:blip r:embed="rId4" cstate="print"/>
          <a:srcRect/>
          <a:stretch>
            <a:fillRect/>
          </a:stretch>
        </p:blipFill>
        <p:spPr bwMode="auto">
          <a:xfrm>
            <a:off x="671513" y="1368425"/>
            <a:ext cx="7804150" cy="4116388"/>
          </a:xfrm>
          <a:prstGeom prst="rect">
            <a:avLst/>
          </a:prstGeom>
          <a:noFill/>
          <a:ln w="9525">
            <a:noFill/>
            <a:miter lim="800000"/>
            <a:headEnd/>
            <a:tailEnd/>
          </a:ln>
        </p:spPr>
      </p:pic>
      <p:sp>
        <p:nvSpPr>
          <p:cNvPr id="37893" name="Text Box 4"/>
          <p:cNvSpPr txBox="1">
            <a:spLocks noChangeArrowheads="1"/>
          </p:cNvSpPr>
          <p:nvPr/>
        </p:nvSpPr>
        <p:spPr bwMode="auto">
          <a:xfrm>
            <a:off x="366713" y="6453188"/>
            <a:ext cx="3917950" cy="165100"/>
          </a:xfrm>
          <a:prstGeom prst="rect">
            <a:avLst/>
          </a:prstGeom>
          <a:noFill/>
          <a:ln w="9525">
            <a:noFill/>
            <a:miter lim="800000"/>
            <a:headEnd/>
            <a:tailEnd/>
          </a:ln>
        </p:spPr>
        <p:txBody>
          <a:bodyPr lIns="0" tIns="0" rIns="0" bIns="0">
            <a:spAutoFit/>
          </a:bodyPr>
          <a:lstStyle/>
          <a:p>
            <a:pPr>
              <a:lnSpc>
                <a:spcPct val="97000"/>
              </a:lnSpc>
              <a:buClr>
                <a:srgbClr val="000000"/>
              </a:buClr>
              <a:buSzPct val="45000"/>
              <a:tabLst>
                <a:tab pos="655638" algn="l"/>
                <a:tab pos="1312863" algn="l"/>
                <a:tab pos="1968500" algn="l"/>
                <a:tab pos="2625725" algn="l"/>
                <a:tab pos="3282950" algn="l"/>
              </a:tabLst>
            </a:pPr>
            <a:r>
              <a:rPr lang="en-GB" sz="1100" b="1">
                <a:solidFill>
                  <a:srgbClr val="000000"/>
                </a:solidFill>
              </a:rPr>
              <a:t>Xu H et al. PNAS 2004;101:14258-14263</a:t>
            </a:r>
          </a:p>
        </p:txBody>
      </p:sp>
      <p:sp>
        <p:nvSpPr>
          <p:cNvPr id="37894" name="Text Box 5"/>
          <p:cNvSpPr txBox="1">
            <a:spLocks noChangeArrowheads="1"/>
          </p:cNvSpPr>
          <p:nvPr/>
        </p:nvSpPr>
        <p:spPr bwMode="auto">
          <a:xfrm>
            <a:off x="98425" y="6613525"/>
            <a:ext cx="4930775" cy="101600"/>
          </a:xfrm>
          <a:prstGeom prst="rect">
            <a:avLst/>
          </a:prstGeom>
          <a:noFill/>
          <a:ln w="9525">
            <a:noFill/>
            <a:miter lim="800000"/>
            <a:headEnd/>
            <a:tailEnd/>
          </a:ln>
        </p:spPr>
        <p:txBody>
          <a:bodyPr lIns="0" tIns="0" rIns="0" bIns="0">
            <a:spAutoFit/>
          </a:bodyPr>
          <a:lstStyle/>
          <a:p>
            <a:pPr marL="76200" indent="-76200">
              <a:lnSpc>
                <a:spcPct val="94000"/>
              </a:lnSpc>
              <a:buClr>
                <a:srgbClr val="000000"/>
              </a:buClr>
              <a:buSzPct val="45000"/>
              <a:tabLst>
                <a:tab pos="655638" algn="l"/>
                <a:tab pos="1312863" algn="l"/>
                <a:tab pos="1968500" algn="l"/>
                <a:tab pos="2625725" algn="l"/>
                <a:tab pos="3282950" algn="l"/>
                <a:tab pos="3938588" algn="l"/>
                <a:tab pos="4595813" algn="l"/>
              </a:tabLst>
            </a:pPr>
            <a:r>
              <a:rPr lang="en-GB" sz="700">
                <a:solidFill>
                  <a:srgbClr val="000000"/>
                </a:solidFill>
              </a:rPr>
              <a:t>©2004 by National Academy of Sciences</a:t>
            </a:r>
          </a:p>
        </p:txBody>
      </p:sp>
      <p:sp>
        <p:nvSpPr>
          <p:cNvPr id="7" name="Segnaposto piè di pagina 6"/>
          <p:cNvSpPr>
            <a:spLocks noGrp="1"/>
          </p:cNvSpPr>
          <p:nvPr>
            <p:ph type="ftr" sz="quarter" idx="11"/>
          </p:nvPr>
        </p:nvSpPr>
        <p:spPr/>
        <p:txBody>
          <a:bodyPr/>
          <a:lstStyle/>
          <a:p>
            <a:pPr>
              <a:defRPr/>
            </a:pPr>
            <a:r>
              <a:rPr lang="en-GB"/>
              <a:t>ELFID -UNINA Federico II</a:t>
            </a:r>
          </a:p>
        </p:txBody>
      </p:sp>
      <p:sp>
        <p:nvSpPr>
          <p:cNvPr id="37896" name="Rectangle 12"/>
          <p:cNvSpPr>
            <a:spLocks noChangeArrowheads="1"/>
          </p:cNvSpPr>
          <p:nvPr/>
        </p:nvSpPr>
        <p:spPr bwMode="auto">
          <a:xfrm>
            <a:off x="1258888" y="5300663"/>
            <a:ext cx="2089150" cy="914400"/>
          </a:xfrm>
          <a:prstGeom prst="rect">
            <a:avLst/>
          </a:prstGeom>
          <a:solidFill>
            <a:schemeClr val="accent1"/>
          </a:solidFill>
          <a:ln w="34925">
            <a:solidFill>
              <a:srgbClr val="FFFF00"/>
            </a:solidFill>
            <a:miter lim="800000"/>
            <a:headEnd/>
            <a:tailEnd/>
          </a:ln>
        </p:spPr>
        <p:txBody>
          <a:bodyPr wrap="none" anchor="ctr"/>
          <a:lstStyle/>
          <a:p>
            <a:pPr algn="ctr"/>
            <a:r>
              <a:rPr lang="it-IT" sz="2800">
                <a:latin typeface="Calibri" pitchFamily="34" charset="0"/>
              </a:rPr>
              <a:t>DOLCE</a:t>
            </a:r>
          </a:p>
        </p:txBody>
      </p:sp>
      <p:sp>
        <p:nvSpPr>
          <p:cNvPr id="37897" name="Rectangle 13"/>
          <p:cNvSpPr>
            <a:spLocks noChangeArrowheads="1"/>
          </p:cNvSpPr>
          <p:nvPr/>
        </p:nvSpPr>
        <p:spPr bwMode="auto">
          <a:xfrm>
            <a:off x="4787900" y="5300663"/>
            <a:ext cx="2089150" cy="914400"/>
          </a:xfrm>
          <a:prstGeom prst="rect">
            <a:avLst/>
          </a:prstGeom>
          <a:solidFill>
            <a:schemeClr val="accent1"/>
          </a:solidFill>
          <a:ln w="34925">
            <a:solidFill>
              <a:srgbClr val="FFFF00"/>
            </a:solidFill>
            <a:miter lim="800000"/>
            <a:headEnd/>
            <a:tailEnd/>
          </a:ln>
        </p:spPr>
        <p:txBody>
          <a:bodyPr wrap="none" anchor="ctr"/>
          <a:lstStyle/>
          <a:p>
            <a:pPr algn="ctr"/>
            <a:r>
              <a:rPr lang="it-IT" sz="2800">
                <a:latin typeface="Calibri" pitchFamily="34" charset="0"/>
              </a:rPr>
              <a:t>UMAMI</a:t>
            </a:r>
          </a:p>
        </p:txBody>
      </p:sp>
      <p:sp>
        <p:nvSpPr>
          <p:cNvPr id="10" name="CasellaDiTesto 9"/>
          <p:cNvSpPr txBox="1"/>
          <p:nvPr/>
        </p:nvSpPr>
        <p:spPr>
          <a:xfrm>
            <a:off x="539552" y="764704"/>
            <a:ext cx="7920880" cy="461665"/>
          </a:xfrm>
          <a:prstGeom prst="rect">
            <a:avLst/>
          </a:prstGeom>
          <a:solidFill>
            <a:srgbClr val="FF0000"/>
          </a:solidFill>
        </p:spPr>
        <p:txBody>
          <a:bodyPr wrap="square" rtlCol="0">
            <a:spAutoFit/>
          </a:bodyPr>
          <a:lstStyle/>
          <a:p>
            <a:pPr algn="ctr"/>
            <a:r>
              <a:rPr lang="it-IT" sz="2400" dirty="0" smtClean="0"/>
              <a:t>Ecco l’acchiappa mosche ! The </a:t>
            </a:r>
            <a:r>
              <a:rPr lang="it-IT" sz="2400" dirty="0" err="1" smtClean="0"/>
              <a:t>Molecular</a:t>
            </a:r>
            <a:r>
              <a:rPr lang="it-IT" sz="2400" dirty="0" smtClean="0"/>
              <a:t> Fly Trap </a:t>
            </a:r>
            <a:endParaRPr lang="it-IT"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ox(in)">
                                      <p:cBhvr>
                                        <p:cTn id="7" dur="5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ox(in)">
                                      <p:cBhvr>
                                        <p:cTn id="1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8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3"/>
          <p:cNvSpPr>
            <a:spLocks noGrp="1"/>
          </p:cNvSpPr>
          <p:nvPr>
            <p:ph type="title"/>
          </p:nvPr>
        </p:nvSpPr>
        <p:spPr>
          <a:xfrm>
            <a:off x="428625" y="214313"/>
            <a:ext cx="8229600" cy="1714500"/>
          </a:xfrm>
          <a:solidFill>
            <a:srgbClr val="FFFF00"/>
          </a:solidFill>
        </p:spPr>
        <p:txBody>
          <a:bodyPr>
            <a:normAutofit fontScale="90000"/>
          </a:bodyPr>
          <a:lstStyle/>
          <a:p>
            <a:pPr algn="l"/>
            <a:r>
              <a:rPr lang="it-IT" sz="2000" dirty="0" smtClean="0"/>
              <a:t/>
            </a:r>
            <a:br>
              <a:rPr lang="it-IT" sz="2000" dirty="0" smtClean="0"/>
            </a:br>
            <a:r>
              <a:rPr lang="it-IT" sz="2000" dirty="0" smtClean="0"/>
              <a:t>Il TRPV1 è un recettore canale che appartiene alla </a:t>
            </a:r>
            <a:br>
              <a:rPr lang="it-IT" sz="2000" dirty="0" smtClean="0"/>
            </a:br>
            <a:r>
              <a:rPr lang="it-IT" sz="2200" b="1" dirty="0" smtClean="0"/>
              <a:t>superfamiglia dei </a:t>
            </a:r>
            <a:r>
              <a:rPr lang="it-IT" sz="2200" b="1" dirty="0" err="1" smtClean="0"/>
              <a:t>Transient</a:t>
            </a:r>
            <a:r>
              <a:rPr lang="it-IT" sz="2200" b="1" dirty="0" smtClean="0"/>
              <a:t> </a:t>
            </a:r>
            <a:r>
              <a:rPr lang="it-IT" sz="2200" b="1" dirty="0" err="1" smtClean="0"/>
              <a:t>Receptor</a:t>
            </a:r>
            <a:r>
              <a:rPr lang="it-IT" sz="2200" b="1" dirty="0" smtClean="0"/>
              <a:t>  </a:t>
            </a:r>
            <a:r>
              <a:rPr lang="it-IT" sz="2200" b="1" dirty="0" err="1" smtClean="0"/>
              <a:t>Potential</a:t>
            </a:r>
            <a:r>
              <a:rPr lang="it-IT" sz="2200" b="1" dirty="0" smtClean="0"/>
              <a:t> </a:t>
            </a:r>
            <a:r>
              <a:rPr lang="it-IT" sz="2200" b="1" dirty="0" err="1" smtClean="0"/>
              <a:t>ion</a:t>
            </a:r>
            <a:r>
              <a:rPr lang="it-IT" sz="2200" b="1" dirty="0" smtClean="0"/>
              <a:t> </a:t>
            </a:r>
            <a:r>
              <a:rPr lang="it-IT" sz="2200" b="1" dirty="0" err="1" smtClean="0"/>
              <a:t>channel</a:t>
            </a:r>
            <a:r>
              <a:rPr lang="it-IT" sz="2200" b="1" dirty="0" smtClean="0"/>
              <a:t> </a:t>
            </a:r>
            <a:r>
              <a:rPr lang="it-IT" sz="2000" dirty="0" smtClean="0"/>
              <a:t> attivato da:</a:t>
            </a:r>
            <a:br>
              <a:rPr lang="it-IT" sz="2000" dirty="0" smtClean="0"/>
            </a:br>
            <a:r>
              <a:rPr lang="it-IT" sz="2000" dirty="0" smtClean="0"/>
              <a:t>• </a:t>
            </a:r>
            <a:r>
              <a:rPr lang="it-IT" sz="2000" dirty="0" err="1" smtClean="0"/>
              <a:t>capsaicina</a:t>
            </a:r>
            <a:r>
              <a:rPr lang="it-IT" sz="2000" dirty="0" smtClean="0"/>
              <a:t>, in quanto molecola idrofoba, il suo sito di legame può trovarsi sia nella porzione intracellulare che extracellulare del recettore. </a:t>
            </a:r>
            <a:br>
              <a:rPr lang="it-IT" sz="2000" dirty="0" smtClean="0"/>
            </a:br>
            <a:r>
              <a:rPr lang="it-IT" sz="2000" dirty="0" smtClean="0"/>
              <a:t>• Calore: 43° C  • pH&lt; 6</a:t>
            </a:r>
            <a:br>
              <a:rPr lang="it-IT" sz="2000" dirty="0" smtClean="0"/>
            </a:br>
            <a:endParaRPr lang="it-IT" sz="2000" dirty="0" smtClean="0"/>
          </a:p>
        </p:txBody>
      </p:sp>
      <p:pic>
        <p:nvPicPr>
          <p:cNvPr id="18435" name="Picture 2" descr="http://www.nature.com/emboj/journal/v24/n24/images/7600893f7.jpg"/>
          <p:cNvPicPr>
            <a:picLocks noChangeAspect="1" noChangeArrowheads="1"/>
          </p:cNvPicPr>
          <p:nvPr/>
        </p:nvPicPr>
        <p:blipFill>
          <a:blip r:embed="rId2" cstate="print"/>
          <a:srcRect/>
          <a:stretch>
            <a:fillRect/>
          </a:stretch>
        </p:blipFill>
        <p:spPr bwMode="auto">
          <a:xfrm>
            <a:off x="3214688" y="1928813"/>
            <a:ext cx="5248275" cy="4929187"/>
          </a:xfrm>
          <a:prstGeom prst="rect">
            <a:avLst/>
          </a:prstGeom>
          <a:noFill/>
          <a:ln w="9525">
            <a:noFill/>
            <a:miter lim="800000"/>
            <a:headEnd/>
            <a:tailEnd/>
          </a:ln>
        </p:spPr>
      </p:pic>
      <p:pic>
        <p:nvPicPr>
          <p:cNvPr id="18436" name="Picture 4" descr="http://scienze-como.uninsubria.it/bressanini/divulgazione/images/pepero1"/>
          <p:cNvPicPr>
            <a:picLocks noChangeAspect="1" noChangeArrowheads="1"/>
          </p:cNvPicPr>
          <p:nvPr/>
        </p:nvPicPr>
        <p:blipFill>
          <a:blip r:embed="rId3" cstate="print"/>
          <a:srcRect/>
          <a:stretch>
            <a:fillRect/>
          </a:stretch>
        </p:blipFill>
        <p:spPr bwMode="auto">
          <a:xfrm>
            <a:off x="642938" y="2214563"/>
            <a:ext cx="1876425" cy="1543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checkerboard(across)">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14313"/>
            <a:ext cx="8229600" cy="1285875"/>
          </a:xfrm>
          <a:solidFill>
            <a:srgbClr val="FFFF00"/>
          </a:solidFill>
        </p:spPr>
        <p:txBody>
          <a:bodyPr>
            <a:normAutofit fontScale="90000"/>
          </a:bodyPr>
          <a:lstStyle/>
          <a:p>
            <a:pPr algn="just">
              <a:defRPr/>
            </a:pPr>
            <a:r>
              <a:rPr lang="it-IT" sz="2000" dirty="0" smtClean="0"/>
              <a:t> </a:t>
            </a:r>
            <a:r>
              <a:rPr lang="it-IT" sz="2000" b="1" dirty="0" smtClean="0"/>
              <a:t>I </a:t>
            </a:r>
            <a:r>
              <a:rPr lang="it-IT" sz="2000" b="1" dirty="0" err="1" smtClean="0"/>
              <a:t>Transient</a:t>
            </a:r>
            <a:r>
              <a:rPr lang="it-IT" sz="2000" b="1" dirty="0" smtClean="0"/>
              <a:t> </a:t>
            </a:r>
            <a:r>
              <a:rPr lang="it-IT" sz="2000" b="1" dirty="0" err="1" smtClean="0"/>
              <a:t>Receptor</a:t>
            </a:r>
            <a:r>
              <a:rPr lang="it-IT" sz="2000" b="1" dirty="0" smtClean="0"/>
              <a:t> </a:t>
            </a:r>
            <a:r>
              <a:rPr lang="it-IT" sz="2000" b="1" dirty="0" err="1" smtClean="0"/>
              <a:t>Potential</a:t>
            </a:r>
            <a:r>
              <a:rPr lang="it-IT" sz="2000" b="1" dirty="0" smtClean="0"/>
              <a:t> (TRP) sono una superfamiglia di  proteine </a:t>
            </a:r>
            <a:r>
              <a:rPr lang="it-IT" sz="2000" b="1" dirty="0" err="1" smtClean="0"/>
              <a:t>transmembrana</a:t>
            </a:r>
            <a:r>
              <a:rPr lang="it-IT" sz="2000" b="1" dirty="0" smtClean="0"/>
              <a:t>  </a:t>
            </a:r>
            <a:r>
              <a:rPr lang="it-IT" sz="2000" dirty="0" smtClean="0"/>
              <a:t>che agiscono da </a:t>
            </a:r>
            <a:r>
              <a:rPr lang="it-IT" sz="2000" b="1" dirty="0" smtClean="0"/>
              <a:t>sensori molecolari </a:t>
            </a:r>
            <a:r>
              <a:rPr lang="it-IT" sz="2000" dirty="0" smtClean="0"/>
              <a:t>per una serie di funzioni fisiologiche e patologiche. Controllano la </a:t>
            </a:r>
            <a:r>
              <a:rPr lang="it-IT" sz="2000" dirty="0" err="1" smtClean="0"/>
              <a:t>vasodilazione</a:t>
            </a:r>
            <a:r>
              <a:rPr lang="it-IT" sz="2000" dirty="0" smtClean="0"/>
              <a:t>, la sensazione termica, meccanica, chimica (</a:t>
            </a:r>
            <a:r>
              <a:rPr lang="it-IT" sz="2000" dirty="0" err="1" smtClean="0"/>
              <a:t>chemoesthesi</a:t>
            </a:r>
            <a:r>
              <a:rPr lang="it-IT" sz="2000" dirty="0" smtClean="0"/>
              <a:t>), dolorosa, gustativa</a:t>
            </a:r>
            <a:endParaRPr lang="it-IT" sz="2000" dirty="0"/>
          </a:p>
        </p:txBody>
      </p:sp>
      <p:pic>
        <p:nvPicPr>
          <p:cNvPr id="19459" name="Picture 2" descr="http://www.mcdb.lsa.umich.edu/labs/haoxingx/Research_files/TRPtree.gif"/>
          <p:cNvPicPr>
            <a:picLocks noChangeAspect="1" noChangeArrowheads="1"/>
          </p:cNvPicPr>
          <p:nvPr/>
        </p:nvPicPr>
        <p:blipFill>
          <a:blip r:embed="rId2" cstate="print"/>
          <a:srcRect/>
          <a:stretch>
            <a:fillRect/>
          </a:stretch>
        </p:blipFill>
        <p:spPr bwMode="auto">
          <a:xfrm>
            <a:off x="0" y="1500188"/>
            <a:ext cx="8858250" cy="5357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3"/>
          <p:cNvSpPr>
            <a:spLocks noGrp="1"/>
          </p:cNvSpPr>
          <p:nvPr>
            <p:ph type="title"/>
          </p:nvPr>
        </p:nvSpPr>
        <p:spPr>
          <a:solidFill>
            <a:srgbClr val="FFFF00"/>
          </a:solidFill>
        </p:spPr>
        <p:txBody>
          <a:bodyPr>
            <a:normAutofit/>
          </a:bodyPr>
          <a:lstStyle/>
          <a:p>
            <a:r>
              <a:rPr lang="en-US" sz="2200" b="1" dirty="0" smtClean="0"/>
              <a:t> I </a:t>
            </a:r>
            <a:r>
              <a:rPr lang="en-US" sz="2200" b="1" dirty="0" err="1" smtClean="0"/>
              <a:t>canali</a:t>
            </a:r>
            <a:r>
              <a:rPr lang="en-US" sz="2200" b="1" dirty="0" smtClean="0"/>
              <a:t> </a:t>
            </a:r>
            <a:r>
              <a:rPr lang="en-US" sz="2200" b="1" dirty="0" err="1" smtClean="0"/>
              <a:t>ionici</a:t>
            </a:r>
            <a:r>
              <a:rPr lang="en-US" sz="2200" b="1" dirty="0" smtClean="0"/>
              <a:t>  </a:t>
            </a:r>
            <a:r>
              <a:rPr lang="en-US" sz="2200" b="1" dirty="0" err="1" smtClean="0"/>
              <a:t>forniscono</a:t>
            </a:r>
            <a:r>
              <a:rPr lang="en-US" sz="2200" b="1" dirty="0" smtClean="0"/>
              <a:t> </a:t>
            </a:r>
            <a:r>
              <a:rPr lang="en-US" sz="2200" b="1" dirty="0" err="1" smtClean="0"/>
              <a:t>una</a:t>
            </a:r>
            <a:r>
              <a:rPr lang="en-US" sz="2200" b="1" dirty="0" smtClean="0"/>
              <a:t> </a:t>
            </a:r>
            <a:r>
              <a:rPr lang="en-US" sz="2200" b="1" dirty="0" err="1" smtClean="0"/>
              <a:t>moltitudine</a:t>
            </a:r>
            <a:r>
              <a:rPr lang="en-US" sz="2200" b="1" dirty="0" smtClean="0"/>
              <a:t> </a:t>
            </a:r>
            <a:r>
              <a:rPr lang="en-US" sz="2200" b="1" dirty="0" err="1" smtClean="0"/>
              <a:t>di</a:t>
            </a:r>
            <a:r>
              <a:rPr lang="en-US" sz="2200" b="1" dirty="0" smtClean="0"/>
              <a:t> </a:t>
            </a:r>
            <a:r>
              <a:rPr lang="en-US" sz="2200" b="1" dirty="0" err="1" smtClean="0"/>
              <a:t>opportunità</a:t>
            </a:r>
            <a:r>
              <a:rPr lang="en-US" sz="2200" b="1" dirty="0" smtClean="0"/>
              <a:t> per </a:t>
            </a:r>
            <a:r>
              <a:rPr lang="en-US" sz="2200" b="1" dirty="0" err="1" smtClean="0"/>
              <a:t>il</a:t>
            </a:r>
            <a:r>
              <a:rPr lang="en-US" sz="2200" b="1" dirty="0" smtClean="0"/>
              <a:t> signaling </a:t>
            </a:r>
            <a:r>
              <a:rPr lang="en-US" sz="2200" b="1" dirty="0" err="1" smtClean="0"/>
              <a:t>dell’ambiente</a:t>
            </a:r>
            <a:r>
              <a:rPr lang="en-US" sz="2200" b="1" dirty="0" smtClean="0"/>
              <a:t> </a:t>
            </a:r>
            <a:r>
              <a:rPr lang="en-US" sz="2200" b="1" dirty="0" err="1" smtClean="0"/>
              <a:t>esterno</a:t>
            </a:r>
            <a:r>
              <a:rPr lang="en-US" sz="2200" b="1" dirty="0" smtClean="0"/>
              <a:t>, ma </a:t>
            </a:r>
            <a:r>
              <a:rPr lang="en-US" sz="2200" b="1" dirty="0" err="1" smtClean="0"/>
              <a:t>anche</a:t>
            </a:r>
            <a:r>
              <a:rPr lang="en-US" sz="2200" b="1" dirty="0" smtClean="0"/>
              <a:t> per </a:t>
            </a:r>
            <a:r>
              <a:rPr lang="en-US" sz="2200" b="1" dirty="0" err="1" smtClean="0"/>
              <a:t>tossici</a:t>
            </a:r>
            <a:r>
              <a:rPr lang="en-US" sz="2200" b="1" dirty="0" smtClean="0"/>
              <a:t> (</a:t>
            </a:r>
            <a:r>
              <a:rPr lang="en-US" sz="2200" b="1" dirty="0" err="1" smtClean="0"/>
              <a:t>fumo</a:t>
            </a:r>
            <a:r>
              <a:rPr lang="en-US" sz="2200" b="1" dirty="0" smtClean="0"/>
              <a:t>), </a:t>
            </a:r>
            <a:r>
              <a:rPr lang="en-US" sz="2200" b="1" dirty="0" err="1" smtClean="0"/>
              <a:t>infezioni</a:t>
            </a:r>
            <a:r>
              <a:rPr lang="en-US" sz="2200" b="1" dirty="0" smtClean="0"/>
              <a:t> </a:t>
            </a:r>
            <a:r>
              <a:rPr lang="en-US" sz="2200" b="1" dirty="0" err="1" smtClean="0"/>
              <a:t>ed</a:t>
            </a:r>
            <a:r>
              <a:rPr lang="en-US" sz="2200" b="1" dirty="0" smtClean="0"/>
              <a:t> </a:t>
            </a:r>
            <a:r>
              <a:rPr lang="en-US" sz="2200" b="1" dirty="0" err="1" smtClean="0"/>
              <a:t>agenti</a:t>
            </a:r>
            <a:r>
              <a:rPr lang="en-US" sz="2200" b="1" dirty="0" smtClean="0"/>
              <a:t> </a:t>
            </a:r>
            <a:r>
              <a:rPr lang="en-US" sz="2200" b="1" dirty="0" err="1" smtClean="0"/>
              <a:t>farmacologici</a:t>
            </a:r>
            <a:endParaRPr lang="it-IT" sz="2000" dirty="0" smtClean="0"/>
          </a:p>
        </p:txBody>
      </p:sp>
      <p:pic>
        <p:nvPicPr>
          <p:cNvPr id="22531" name="Picture 2" descr="http://www.nature.com/nrd/journal/v3/n3/images/nrd1361-f4.jpg"/>
          <p:cNvPicPr>
            <a:picLocks noChangeAspect="1" noChangeArrowheads="1"/>
          </p:cNvPicPr>
          <p:nvPr/>
        </p:nvPicPr>
        <p:blipFill>
          <a:blip r:embed="rId2" cstate="print"/>
          <a:srcRect/>
          <a:stretch>
            <a:fillRect/>
          </a:stretch>
        </p:blipFill>
        <p:spPr bwMode="auto">
          <a:xfrm>
            <a:off x="1785938" y="1400175"/>
            <a:ext cx="5715000" cy="5457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14282" y="285728"/>
            <a:ext cx="8229600" cy="2285992"/>
          </a:xfrm>
          <a:solidFill>
            <a:srgbClr val="FFFF00"/>
          </a:solidFill>
        </p:spPr>
        <p:txBody>
          <a:bodyPr>
            <a:normAutofit fontScale="90000"/>
          </a:bodyPr>
          <a:lstStyle/>
          <a:p>
            <a:r>
              <a:rPr lang="it-IT" dirty="0" smtClean="0"/>
              <a:t/>
            </a:r>
            <a:br>
              <a:rPr lang="it-IT" dirty="0" smtClean="0"/>
            </a:br>
            <a:r>
              <a:rPr lang="it-IT" dirty="0" smtClean="0"/>
              <a:t>Ma perché piace ? Perché Disgusta ?</a:t>
            </a:r>
            <a:br>
              <a:rPr lang="it-IT" dirty="0" smtClean="0"/>
            </a:br>
            <a:r>
              <a:rPr lang="it-IT" dirty="0" smtClean="0"/>
              <a:t/>
            </a:r>
            <a:br>
              <a:rPr lang="it-IT" dirty="0" smtClean="0"/>
            </a:br>
            <a:r>
              <a:rPr lang="it-IT" dirty="0" smtClean="0"/>
              <a:t>Edonismo per ... Essere felici ???</a:t>
            </a:r>
            <a:br>
              <a:rPr lang="it-IT" dirty="0" smtClean="0"/>
            </a:br>
            <a:endParaRPr lang="it-IT" dirty="0"/>
          </a:p>
        </p:txBody>
      </p:sp>
      <p:pic>
        <p:nvPicPr>
          <p:cNvPr id="15362" name="Picture 2" descr="http://us.123rf.com/400wm/400/400/annunna1/annunna10702/annunna1070200032/742612.jpg"/>
          <p:cNvPicPr>
            <a:picLocks noChangeAspect="1" noChangeArrowheads="1"/>
          </p:cNvPicPr>
          <p:nvPr/>
        </p:nvPicPr>
        <p:blipFill>
          <a:blip r:embed="rId2" cstate="print"/>
          <a:srcRect/>
          <a:stretch>
            <a:fillRect/>
          </a:stretch>
        </p:blipFill>
        <p:spPr bwMode="auto">
          <a:xfrm>
            <a:off x="857224" y="2786058"/>
            <a:ext cx="2552700" cy="3810000"/>
          </a:xfrm>
          <a:prstGeom prst="rect">
            <a:avLst/>
          </a:prstGeom>
          <a:noFill/>
        </p:spPr>
      </p:pic>
      <p:pic>
        <p:nvPicPr>
          <p:cNvPr id="21506" name="Picture 2" descr="http://us.123rf.com/400wm/400/400/anyka/anyka0905/anyka090500099/4864503.jpg"/>
          <p:cNvPicPr>
            <a:picLocks noChangeAspect="1" noChangeArrowheads="1"/>
          </p:cNvPicPr>
          <p:nvPr/>
        </p:nvPicPr>
        <p:blipFill>
          <a:blip r:embed="rId3" cstate="print"/>
          <a:srcRect/>
          <a:stretch>
            <a:fillRect/>
          </a:stretch>
        </p:blipFill>
        <p:spPr bwMode="auto">
          <a:xfrm>
            <a:off x="4500562" y="3571876"/>
            <a:ext cx="3810000" cy="2619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checkerboard(across)">
                                      <p:cBhvr>
                                        <p:cTn id="1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solidFill>
            <a:srgbClr val="FFFF00"/>
          </a:solidFill>
        </p:spPr>
        <p:txBody>
          <a:bodyPr/>
          <a:lstStyle/>
          <a:p>
            <a:r>
              <a:rPr lang="it-IT" sz="3600" dirty="0" smtClean="0"/>
              <a:t>Il lattante non è una ‘</a:t>
            </a:r>
            <a:r>
              <a:rPr lang="it-IT" sz="3600" b="1" i="1" dirty="0" smtClean="0"/>
              <a:t>tabula rasa</a:t>
            </a:r>
            <a:r>
              <a:rPr lang="it-IT" sz="3600" dirty="0" smtClean="0"/>
              <a:t>’ sul gusto </a:t>
            </a:r>
            <a:endParaRPr lang="en-GB" sz="3600" dirty="0" smtClean="0"/>
          </a:p>
        </p:txBody>
      </p:sp>
      <p:sp>
        <p:nvSpPr>
          <p:cNvPr id="3" name="Segnaposto contenuto 2"/>
          <p:cNvSpPr>
            <a:spLocks noGrp="1"/>
          </p:cNvSpPr>
          <p:nvPr>
            <p:ph idx="1"/>
          </p:nvPr>
        </p:nvSpPr>
        <p:spPr>
          <a:xfrm>
            <a:off x="457200" y="1600200"/>
            <a:ext cx="5972175" cy="4900613"/>
          </a:xfrm>
        </p:spPr>
        <p:txBody>
          <a:bodyPr/>
          <a:lstStyle/>
          <a:p>
            <a:r>
              <a:rPr lang="it-IT" sz="2800" b="1" dirty="0" smtClean="0"/>
              <a:t>ha già attivi i recettori dei gusti</a:t>
            </a:r>
            <a:r>
              <a:rPr lang="it-IT" sz="2800" dirty="0" smtClean="0"/>
              <a:t>, geneticamente determinati nei loro specifici polimorfismi (ricombinati tra padre e madre) </a:t>
            </a:r>
            <a:r>
              <a:rPr lang="it-IT" dirty="0" smtClean="0"/>
              <a:t>. </a:t>
            </a:r>
          </a:p>
          <a:p>
            <a:r>
              <a:rPr lang="it-IT" sz="2800" dirty="0" smtClean="0"/>
              <a:t>Ha l’esperienza della alimentazione </a:t>
            </a:r>
            <a:r>
              <a:rPr lang="it-IT" sz="2800" b="1" dirty="0" smtClean="0"/>
              <a:t>prenatale e post natale della madre </a:t>
            </a:r>
            <a:r>
              <a:rPr lang="it-IT" sz="2800" dirty="0" smtClean="0"/>
              <a:t>nutrice.</a:t>
            </a:r>
          </a:p>
          <a:p>
            <a:r>
              <a:rPr lang="it-IT" sz="2800" dirty="0" smtClean="0"/>
              <a:t>Preferisce dolce e salato, evita amaro ed acido, </a:t>
            </a:r>
            <a:r>
              <a:rPr lang="it-IT" sz="2800" b="1" dirty="0" smtClean="0"/>
              <a:t>diverso dall’adulto</a:t>
            </a:r>
          </a:p>
          <a:p>
            <a:r>
              <a:rPr lang="it-IT" sz="2800" dirty="0" smtClean="0"/>
              <a:t>Gradisce l’</a:t>
            </a:r>
            <a:r>
              <a:rPr lang="it-IT" sz="2800" dirty="0" err="1" smtClean="0"/>
              <a:t>Umami</a:t>
            </a:r>
            <a:endParaRPr lang="en-GB" sz="2800" dirty="0" smtClean="0"/>
          </a:p>
          <a:p>
            <a:endParaRPr lang="en-GB" dirty="0" smtClean="0"/>
          </a:p>
        </p:txBody>
      </p:sp>
      <p:sp>
        <p:nvSpPr>
          <p:cNvPr id="4" name="Segnaposto piè di pagina 3"/>
          <p:cNvSpPr>
            <a:spLocks noGrp="1"/>
          </p:cNvSpPr>
          <p:nvPr>
            <p:ph type="ftr" sz="quarter" idx="11"/>
          </p:nvPr>
        </p:nvSpPr>
        <p:spPr/>
        <p:txBody>
          <a:bodyPr/>
          <a:lstStyle/>
          <a:p>
            <a:pPr>
              <a:defRPr/>
            </a:pPr>
            <a:r>
              <a:rPr lang="en-GB" dirty="0" smtClean="0"/>
              <a:t>ELFID -UNINA Federico II</a:t>
            </a:r>
            <a:endParaRPr lang="en-GB" dirty="0"/>
          </a:p>
        </p:txBody>
      </p:sp>
      <p:pic>
        <p:nvPicPr>
          <p:cNvPr id="29698" name="Picture 2"/>
          <p:cNvPicPr>
            <a:picLocks noChangeAspect="1" noChangeArrowheads="1"/>
          </p:cNvPicPr>
          <p:nvPr/>
        </p:nvPicPr>
        <p:blipFill>
          <a:blip r:embed="rId2" cstate="print"/>
          <a:srcRect/>
          <a:stretch>
            <a:fillRect/>
          </a:stretch>
        </p:blipFill>
        <p:spPr bwMode="auto">
          <a:xfrm>
            <a:off x="6715125" y="4572000"/>
            <a:ext cx="1928813" cy="1741488"/>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6357938" y="2000250"/>
            <a:ext cx="2786062" cy="185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699"/>
                                        </p:tgtEl>
                                        <p:attrNameLst>
                                          <p:attrName>style.visibility</p:attrName>
                                        </p:attrNameLst>
                                      </p:cBhvr>
                                      <p:to>
                                        <p:strVal val="visible"/>
                                      </p:to>
                                    </p:set>
                                    <p:animEffect transition="in" filter="wipe(down)">
                                      <p:cBhvr>
                                        <p:cTn id="27" dur="500"/>
                                        <p:tgtEl>
                                          <p:spTgt spid="29699"/>
                                        </p:tgtEl>
                                      </p:cBhvr>
                                    </p:animEffect>
                                  </p:childTnLst>
                                </p:cTn>
                              </p:par>
                              <p:par>
                                <p:cTn id="28" presetID="22" presetClass="entr" presetSubtype="4" fill="hold" nodeType="withEffect">
                                  <p:stCondLst>
                                    <p:cond delay="0"/>
                                  </p:stCondLst>
                                  <p:childTnLst>
                                    <p:set>
                                      <p:cBhvr>
                                        <p:cTn id="29" dur="1" fill="hold">
                                          <p:stCondLst>
                                            <p:cond delay="0"/>
                                          </p:stCondLst>
                                        </p:cTn>
                                        <p:tgtEl>
                                          <p:spTgt spid="29698"/>
                                        </p:tgtEl>
                                        <p:attrNameLst>
                                          <p:attrName>style.visibility</p:attrName>
                                        </p:attrNameLst>
                                      </p:cBhvr>
                                      <p:to>
                                        <p:strVal val="visible"/>
                                      </p:to>
                                    </p:set>
                                    <p:animEffect transition="in" filter="wipe(down)">
                                      <p:cBhvr>
                                        <p:cTn id="3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3300"/>
          </a:solidFill>
        </p:spPr>
        <p:txBody>
          <a:bodyPr/>
          <a:lstStyle/>
          <a:p>
            <a:pPr algn="l"/>
            <a:r>
              <a:rPr lang="it-IT" u="sng" dirty="0" smtClean="0"/>
              <a:t>Lo sviluppo del gusto nel neonato</a:t>
            </a:r>
            <a:endParaRPr lang="it-IT" u="sng" dirty="0"/>
          </a:p>
        </p:txBody>
      </p:sp>
      <p:sp>
        <p:nvSpPr>
          <p:cNvPr id="4" name="Segnaposto contenuto 3"/>
          <p:cNvSpPr>
            <a:spLocks noGrp="1"/>
          </p:cNvSpPr>
          <p:nvPr>
            <p:ph idx="1"/>
          </p:nvPr>
        </p:nvSpPr>
        <p:spPr/>
        <p:txBody>
          <a:bodyPr>
            <a:normAutofit fontScale="85000" lnSpcReduction="20000"/>
          </a:bodyPr>
          <a:lstStyle/>
          <a:p>
            <a:pPr>
              <a:buFont typeface="Wingdings" pitchFamily="2" charset="2"/>
              <a:buChar char="v"/>
            </a:pPr>
            <a:r>
              <a:rPr lang="it-IT" b="1" dirty="0" smtClean="0"/>
              <a:t>Preferisce il Dolce </a:t>
            </a:r>
            <a:r>
              <a:rPr lang="it-IT" dirty="0" smtClean="0"/>
              <a:t>: </a:t>
            </a:r>
          </a:p>
          <a:p>
            <a:pPr lvl="3">
              <a:buNone/>
            </a:pPr>
            <a:r>
              <a:rPr lang="it-IT" sz="3200" dirty="0" smtClean="0"/>
              <a:t>- Carboidrati e calorie</a:t>
            </a:r>
          </a:p>
          <a:p>
            <a:pPr marL="174625" lvl="3" indent="-87313">
              <a:buFont typeface="Wingdings" pitchFamily="2" charset="2"/>
              <a:buChar char="v"/>
            </a:pPr>
            <a:r>
              <a:rPr lang="it-IT" sz="3200" b="1" dirty="0" smtClean="0"/>
              <a:t>Non piace l’Amaro e l’Acido</a:t>
            </a:r>
          </a:p>
          <a:p>
            <a:pPr lvl="3">
              <a:buNone/>
            </a:pPr>
            <a:r>
              <a:rPr lang="it-IT" sz="3200" dirty="0" smtClean="0"/>
              <a:t>	- si protegge da tossine , veleni e batteri</a:t>
            </a:r>
          </a:p>
          <a:p>
            <a:pPr marL="0" lvl="3" indent="0">
              <a:buFont typeface="Wingdings" pitchFamily="2" charset="2"/>
              <a:buChar char="v"/>
            </a:pPr>
            <a:r>
              <a:rPr lang="it-IT" sz="3200" dirty="0" smtClean="0"/>
              <a:t>Dal 4° mese sviluppa il gusto per il </a:t>
            </a:r>
            <a:r>
              <a:rPr lang="it-IT" sz="3200" b="1" dirty="0" smtClean="0"/>
              <a:t>Salato </a:t>
            </a:r>
          </a:p>
          <a:p>
            <a:pPr marL="0" lvl="3" indent="0">
              <a:buNone/>
            </a:pPr>
            <a:r>
              <a:rPr lang="it-IT" sz="3200" dirty="0" smtClean="0"/>
              <a:t>               (anche se allattato al seno)</a:t>
            </a:r>
          </a:p>
          <a:p>
            <a:pPr marL="0" lvl="3" indent="0">
              <a:buFont typeface="Wingdings" pitchFamily="2" charset="2"/>
              <a:buChar char="v"/>
            </a:pPr>
            <a:r>
              <a:rPr lang="it-IT" sz="3200" dirty="0" smtClean="0"/>
              <a:t>Dal 4° mese sviluppa il </a:t>
            </a:r>
            <a:r>
              <a:rPr lang="it-IT" sz="3200" b="1" dirty="0" smtClean="0"/>
              <a:t>gusto UMAMI </a:t>
            </a:r>
          </a:p>
          <a:p>
            <a:pPr lvl="3" indent="-1600200">
              <a:buFont typeface="Wingdings" pitchFamily="2" charset="2"/>
              <a:buChar char="v"/>
            </a:pPr>
            <a:endParaRPr lang="it-IT" sz="3200" dirty="0" smtClean="0"/>
          </a:p>
          <a:p>
            <a:pPr marL="355600" lvl="3" indent="-355600">
              <a:buFont typeface="Wingdings" pitchFamily="2" charset="2"/>
              <a:buChar char="v"/>
            </a:pPr>
            <a:r>
              <a:rPr lang="it-IT" sz="3200" dirty="0" smtClean="0"/>
              <a:t>Nel contesto di altri gusti  Salato ed </a:t>
            </a:r>
            <a:r>
              <a:rPr lang="it-IT" sz="3200" dirty="0" err="1" smtClean="0"/>
              <a:t>Umami</a:t>
            </a:r>
            <a:r>
              <a:rPr lang="it-IT" sz="3200" dirty="0" smtClean="0"/>
              <a:t> sono ‘insaporenti’ di cibi : </a:t>
            </a:r>
            <a:r>
              <a:rPr lang="it-IT" sz="3200" b="1" dirty="0" smtClean="0"/>
              <a:t>dunque dal 4° mese sviluppa il ‘SAPORE’ !</a:t>
            </a:r>
          </a:p>
          <a:p>
            <a:pPr lvl="3">
              <a:buNone/>
            </a:pPr>
            <a:endParaRPr lang="it-IT" dirty="0" smtClean="0"/>
          </a:p>
          <a:p>
            <a:pPr lvl="3">
              <a:buNone/>
            </a:pP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ox(in)">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ox(in)">
                                      <p:cBhvr>
                                        <p:cTn id="42"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rmAutofit fontScale="90000"/>
          </a:bodyPr>
          <a:lstStyle/>
          <a:p>
            <a:r>
              <a:rPr lang="it-IT" sz="3600" dirty="0" smtClean="0"/>
              <a:t>Il latte che  riceve da lattante  condizionerà  lo sviluppo del gusto a 5 anni </a:t>
            </a:r>
            <a:r>
              <a:rPr lang="it-IT" dirty="0" smtClean="0"/>
              <a:t>!</a:t>
            </a:r>
            <a:endParaRPr lang="it-IT" dirty="0"/>
          </a:p>
        </p:txBody>
      </p:sp>
      <p:sp>
        <p:nvSpPr>
          <p:cNvPr id="6" name="Segnaposto contenuto 5"/>
          <p:cNvSpPr>
            <a:spLocks noGrp="1"/>
          </p:cNvSpPr>
          <p:nvPr>
            <p:ph sz="half" idx="1"/>
          </p:nvPr>
        </p:nvSpPr>
        <p:spPr>
          <a:xfrm>
            <a:off x="457200" y="1600200"/>
            <a:ext cx="4186238" cy="4525963"/>
          </a:xfrm>
        </p:spPr>
        <p:txBody>
          <a:bodyPr/>
          <a:lstStyle/>
          <a:p>
            <a:r>
              <a:rPr lang="it-IT" b="1" dirty="0" smtClean="0"/>
              <a:t>Al seno </a:t>
            </a:r>
            <a:r>
              <a:rPr lang="it-IT" dirty="0" smtClean="0"/>
              <a:t>riceve i sapori scelti dalla madre e </a:t>
            </a:r>
            <a:r>
              <a:rPr lang="it-IT" b="1" i="1" dirty="0" smtClean="0"/>
              <a:t>‘se li scrive’</a:t>
            </a:r>
          </a:p>
          <a:p>
            <a:r>
              <a:rPr lang="it-IT" dirty="0" smtClean="0"/>
              <a:t>Se beve </a:t>
            </a:r>
            <a:r>
              <a:rPr lang="it-IT" b="1" dirty="0" err="1" smtClean="0"/>
              <a:t>idrolisati</a:t>
            </a:r>
            <a:r>
              <a:rPr lang="it-IT" b="1" dirty="0" smtClean="0"/>
              <a:t> </a:t>
            </a:r>
            <a:r>
              <a:rPr lang="it-IT" dirty="0" smtClean="0"/>
              <a:t>continua a preferire il sapore del latte e </a:t>
            </a:r>
            <a:r>
              <a:rPr lang="it-IT" b="1" i="1" dirty="0" smtClean="0"/>
              <a:t>l’acido’</a:t>
            </a:r>
          </a:p>
          <a:p>
            <a:r>
              <a:rPr lang="it-IT" dirty="0" smtClean="0"/>
              <a:t>Se beve la</a:t>
            </a:r>
            <a:r>
              <a:rPr lang="it-IT" b="1" dirty="0" smtClean="0"/>
              <a:t> soia </a:t>
            </a:r>
            <a:r>
              <a:rPr lang="it-IT" dirty="0" smtClean="0"/>
              <a:t>preferisce </a:t>
            </a:r>
            <a:r>
              <a:rPr lang="it-IT" b="1" i="1" dirty="0" smtClean="0"/>
              <a:t>l’amaro</a:t>
            </a:r>
            <a:r>
              <a:rPr lang="it-IT" dirty="0" smtClean="0"/>
              <a:t> ed i broccoli</a:t>
            </a:r>
          </a:p>
          <a:p>
            <a:r>
              <a:rPr lang="it-IT" sz="1400" dirty="0" err="1" smtClean="0"/>
              <a:t>Mennella</a:t>
            </a:r>
            <a:r>
              <a:rPr lang="it-IT" sz="1400" dirty="0" smtClean="0"/>
              <a:t> J, </a:t>
            </a:r>
            <a:r>
              <a:rPr lang="it-IT" sz="1400" dirty="0" err="1" smtClean="0"/>
              <a:t>Early</a:t>
            </a:r>
            <a:r>
              <a:rPr lang="it-IT" sz="1400" dirty="0" smtClean="0"/>
              <a:t> </a:t>
            </a:r>
            <a:r>
              <a:rPr lang="it-IT" sz="1400" dirty="0" err="1" smtClean="0"/>
              <a:t>Hum</a:t>
            </a:r>
            <a:r>
              <a:rPr lang="it-IT" sz="1400" dirty="0" smtClean="0"/>
              <a:t>  </a:t>
            </a:r>
            <a:r>
              <a:rPr lang="it-IT" sz="1400" dirty="0" err="1" smtClean="0"/>
              <a:t>Develop</a:t>
            </a:r>
            <a:r>
              <a:rPr lang="it-IT" sz="1400" dirty="0" smtClean="0"/>
              <a:t>, 2002 , 68 : 71-82</a:t>
            </a:r>
            <a:endParaRPr lang="it-IT" sz="1400" dirty="0"/>
          </a:p>
        </p:txBody>
      </p:sp>
      <p:pic>
        <p:nvPicPr>
          <p:cNvPr id="62466" name="Picture 2" descr="http://magazine.paginemediche.it/UserFiles/Image/75720/allattamento.jpg"/>
          <p:cNvPicPr>
            <a:picLocks noChangeAspect="1" noChangeArrowheads="1"/>
          </p:cNvPicPr>
          <p:nvPr/>
        </p:nvPicPr>
        <p:blipFill>
          <a:blip r:embed="rId2" cstate="print"/>
          <a:srcRect/>
          <a:stretch>
            <a:fillRect/>
          </a:stretch>
        </p:blipFill>
        <p:spPr bwMode="auto">
          <a:xfrm>
            <a:off x="5357818" y="1643050"/>
            <a:ext cx="2095500" cy="1885950"/>
          </a:xfrm>
          <a:prstGeom prst="rect">
            <a:avLst/>
          </a:prstGeom>
          <a:noFill/>
        </p:spPr>
      </p:pic>
      <p:pic>
        <p:nvPicPr>
          <p:cNvPr id="62468" name="Picture 4" descr="http://www.blogmamma.it/wp-content/uploads/2009/07/papa-che-allatta-con-biberon.jpg"/>
          <p:cNvPicPr>
            <a:picLocks noChangeAspect="1" noChangeArrowheads="1"/>
          </p:cNvPicPr>
          <p:nvPr/>
        </p:nvPicPr>
        <p:blipFill>
          <a:blip r:embed="rId3" cstate="print"/>
          <a:srcRect/>
          <a:stretch>
            <a:fillRect/>
          </a:stretch>
        </p:blipFill>
        <p:spPr bwMode="auto">
          <a:xfrm>
            <a:off x="6786578" y="3571876"/>
            <a:ext cx="2000264"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checkerboard(across)">
                                      <p:cBhvr>
                                        <p:cTn id="12" dur="500"/>
                                        <p:tgtEl>
                                          <p:spTgt spid="6246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amond(in)">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amond(in)">
                                      <p:cBhvr>
                                        <p:cTn id="27" dur="2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diamond(in)">
                                      <p:cBhvr>
                                        <p:cTn id="3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0000"/>
          </a:solidFill>
        </p:spPr>
        <p:txBody>
          <a:bodyPr/>
          <a:lstStyle/>
          <a:p>
            <a:r>
              <a:rPr lang="it-IT" dirty="0" smtClean="0"/>
              <a:t>Piace la Densità Calorica dei Cibi</a:t>
            </a:r>
            <a:endParaRPr lang="it-IT" dirty="0"/>
          </a:p>
        </p:txBody>
      </p:sp>
      <p:sp>
        <p:nvSpPr>
          <p:cNvPr id="4" name="Segnaposto contenuto 3"/>
          <p:cNvSpPr>
            <a:spLocks noGrp="1"/>
          </p:cNvSpPr>
          <p:nvPr>
            <p:ph idx="1"/>
          </p:nvPr>
        </p:nvSpPr>
        <p:spPr>
          <a:xfrm>
            <a:off x="457200" y="1571612"/>
            <a:ext cx="8229600" cy="4525963"/>
          </a:xfrm>
        </p:spPr>
        <p:txBody>
          <a:bodyPr>
            <a:normAutofit/>
          </a:bodyPr>
          <a:lstStyle/>
          <a:p>
            <a:r>
              <a:rPr lang="it-IT" dirty="0" smtClean="0"/>
              <a:t>Avverte l’esperienza di ‘</a:t>
            </a:r>
            <a:r>
              <a:rPr lang="it-IT" b="1" i="1" dirty="0" smtClean="0"/>
              <a:t>sazietà’ </a:t>
            </a:r>
            <a:r>
              <a:rPr lang="it-IT" dirty="0" smtClean="0"/>
              <a:t>dei cibi ad alta densità calorica  dopo l’ingestione</a:t>
            </a:r>
          </a:p>
          <a:p>
            <a:r>
              <a:rPr lang="it-IT" dirty="0" smtClean="0"/>
              <a:t>Apprende così a preferire , per lo stesso gusto, il cibo a maggiore densità </a:t>
            </a:r>
          </a:p>
          <a:p>
            <a:pPr>
              <a:buNone/>
            </a:pPr>
            <a:r>
              <a:rPr lang="it-IT" sz="2400" dirty="0" smtClean="0"/>
              <a:t>         (per </a:t>
            </a:r>
            <a:r>
              <a:rPr lang="it-IT" sz="2400" dirty="0" err="1" smtClean="0"/>
              <a:t>es</a:t>
            </a:r>
            <a:r>
              <a:rPr lang="it-IT" sz="2400" dirty="0" smtClean="0"/>
              <a:t> : zuppa con amido aggiunto, </a:t>
            </a:r>
            <a:r>
              <a:rPr lang="it-IT" sz="2400" dirty="0" err="1" smtClean="0"/>
              <a:t>yogurth</a:t>
            </a:r>
            <a:r>
              <a:rPr lang="it-IT" sz="2400" dirty="0" smtClean="0"/>
              <a:t> più grasso)</a:t>
            </a:r>
          </a:p>
          <a:p>
            <a:r>
              <a:rPr lang="it-IT" dirty="0" smtClean="0"/>
              <a:t>Sviluppa un ‘</a:t>
            </a:r>
            <a:r>
              <a:rPr lang="it-IT" b="1" dirty="0" err="1" smtClean="0"/>
              <a:t>flavour-consequence</a:t>
            </a:r>
            <a:r>
              <a:rPr lang="it-IT" b="1" dirty="0" smtClean="0"/>
              <a:t> </a:t>
            </a:r>
            <a:r>
              <a:rPr lang="it-IT" b="1" dirty="0" err="1" smtClean="0"/>
              <a:t>learning</a:t>
            </a:r>
            <a:r>
              <a:rPr lang="it-IT" b="1" dirty="0" smtClean="0"/>
              <a:t>’ </a:t>
            </a:r>
            <a:r>
              <a:rPr lang="it-IT" dirty="0" smtClean="0"/>
              <a:t>vitale nelle scelte della foresta del  passato, mortale nell’ambiente </a:t>
            </a:r>
            <a:r>
              <a:rPr lang="it-IT" dirty="0" err="1" smtClean="0"/>
              <a:t>obesogenico</a:t>
            </a:r>
            <a:r>
              <a:rPr lang="it-IT" dirty="0" smtClean="0"/>
              <a:t> attuale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3050"/>
            <a:ext cx="8043890" cy="655620"/>
          </a:xfrm>
          <a:solidFill>
            <a:srgbClr val="FF0000"/>
          </a:solidFill>
        </p:spPr>
        <p:txBody>
          <a:bodyPr>
            <a:noAutofit/>
          </a:bodyPr>
          <a:lstStyle/>
          <a:p>
            <a:pPr algn="ctr"/>
            <a:r>
              <a:rPr lang="it-IT" sz="2400" dirty="0" smtClean="0"/>
              <a:t>Ereditarietà   : Il gusto tra gemelli</a:t>
            </a:r>
            <a:endParaRPr lang="it-IT" sz="2400" dirty="0"/>
          </a:p>
        </p:txBody>
      </p:sp>
      <p:sp>
        <p:nvSpPr>
          <p:cNvPr id="4" name="Segnaposto contenuto 3"/>
          <p:cNvSpPr>
            <a:spLocks noGrp="1"/>
          </p:cNvSpPr>
          <p:nvPr>
            <p:ph idx="1"/>
          </p:nvPr>
        </p:nvSpPr>
        <p:spPr>
          <a:xfrm>
            <a:off x="4071934" y="1214422"/>
            <a:ext cx="4614866" cy="4911741"/>
          </a:xfrm>
          <a:solidFill>
            <a:srgbClr val="FFFF00"/>
          </a:solidFill>
        </p:spPr>
        <p:txBody>
          <a:bodyPr/>
          <a:lstStyle/>
          <a:p>
            <a:r>
              <a:rPr lang="it-IT" dirty="0" smtClean="0"/>
              <a:t>Quanto è ereditario del gusto ?</a:t>
            </a:r>
          </a:p>
          <a:p>
            <a:pPr>
              <a:buNone/>
            </a:pPr>
            <a:endParaRPr lang="it-IT" dirty="0" smtClean="0"/>
          </a:p>
          <a:p>
            <a:r>
              <a:rPr lang="it-IT" dirty="0" smtClean="0"/>
              <a:t>Cibo proteico 	= 78%</a:t>
            </a:r>
          </a:p>
          <a:p>
            <a:r>
              <a:rPr lang="it-IT" dirty="0" smtClean="0"/>
              <a:t>Frutta		=  51%</a:t>
            </a:r>
          </a:p>
          <a:p>
            <a:r>
              <a:rPr lang="it-IT" dirty="0" smtClean="0"/>
              <a:t>Vegetali 		= 37%</a:t>
            </a:r>
          </a:p>
          <a:p>
            <a:r>
              <a:rPr lang="it-IT" dirty="0" smtClean="0"/>
              <a:t>Dolciumi 	= 37% </a:t>
            </a:r>
            <a:endParaRPr lang="it-IT" dirty="0"/>
          </a:p>
        </p:txBody>
      </p:sp>
      <p:sp>
        <p:nvSpPr>
          <p:cNvPr id="5" name="Segnaposto testo 4"/>
          <p:cNvSpPr>
            <a:spLocks noGrp="1"/>
          </p:cNvSpPr>
          <p:nvPr>
            <p:ph type="body" sz="half" idx="2"/>
          </p:nvPr>
        </p:nvSpPr>
        <p:spPr/>
        <p:txBody>
          <a:bodyPr/>
          <a:lstStyle/>
          <a:p>
            <a:endParaRPr lang="it-IT" dirty="0"/>
          </a:p>
        </p:txBody>
      </p:sp>
      <p:graphicFrame>
        <p:nvGraphicFramePr>
          <p:cNvPr id="2" name="Object 2"/>
          <p:cNvGraphicFramePr>
            <a:graphicFrameLocks noChangeAspect="1"/>
          </p:cNvGraphicFramePr>
          <p:nvPr/>
        </p:nvGraphicFramePr>
        <p:xfrm>
          <a:off x="333346" y="1357298"/>
          <a:ext cx="3248034" cy="4872050"/>
        </p:xfrm>
        <a:graphic>
          <a:graphicData uri="http://schemas.openxmlformats.org/presentationml/2006/ole">
            <p:oleObj spid="_x0000_s1027" name="Fotografia Photo Editor" r:id="rId3" imgW="5087060" imgH="798095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ox(in)">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ox(i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ox(in)">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ox(in)">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ox(in)">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0000"/>
          </a:solidFill>
        </p:spPr>
        <p:txBody>
          <a:bodyPr/>
          <a:lstStyle/>
          <a:p>
            <a:r>
              <a:rPr lang="it-IT" dirty="0" smtClean="0"/>
              <a:t>Preferenze nel Bambino Prescolare</a:t>
            </a:r>
            <a:endParaRPr lang="it-IT" dirty="0"/>
          </a:p>
        </p:txBody>
      </p:sp>
      <p:sp>
        <p:nvSpPr>
          <p:cNvPr id="4" name="Segnaposto contenuto 3"/>
          <p:cNvSpPr>
            <a:spLocks noGrp="1"/>
          </p:cNvSpPr>
          <p:nvPr>
            <p:ph idx="1"/>
          </p:nvPr>
        </p:nvSpPr>
        <p:spPr/>
        <p:txBody>
          <a:bodyPr>
            <a:normAutofit fontScale="92500" lnSpcReduction="10000"/>
          </a:bodyPr>
          <a:lstStyle/>
          <a:p>
            <a:r>
              <a:rPr lang="it-IT" dirty="0" smtClean="0"/>
              <a:t>50% Familiarità</a:t>
            </a:r>
          </a:p>
          <a:p>
            <a:r>
              <a:rPr lang="it-IT" dirty="0" smtClean="0"/>
              <a:t>23% sapore dolce</a:t>
            </a:r>
          </a:p>
          <a:p>
            <a:r>
              <a:rPr lang="it-IT" dirty="0" smtClean="0"/>
              <a:t>                                            ma anche :</a:t>
            </a:r>
          </a:p>
          <a:p>
            <a:r>
              <a:rPr lang="it-IT" b="1" dirty="0" smtClean="0"/>
              <a:t>Facilitazione Sociale </a:t>
            </a:r>
            <a:r>
              <a:rPr lang="it-IT" dirty="0" smtClean="0"/>
              <a:t>: imitazione nel suo contesto sociale </a:t>
            </a:r>
          </a:p>
          <a:p>
            <a:endParaRPr lang="it-IT" dirty="0" smtClean="0"/>
          </a:p>
          <a:p>
            <a:r>
              <a:rPr lang="it-IT" b="1" dirty="0" smtClean="0"/>
              <a:t>Fattori Culturali </a:t>
            </a:r>
            <a:r>
              <a:rPr lang="it-IT" dirty="0" smtClean="0"/>
              <a:t>: tradizioni del luogo </a:t>
            </a:r>
          </a:p>
          <a:p>
            <a:pPr>
              <a:buNone/>
            </a:pPr>
            <a:r>
              <a:rPr lang="it-IT" dirty="0" smtClean="0"/>
              <a:t>Es. La colazione con pesce in Svezia, con uova in Italia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541338" y="2071679"/>
            <a:ext cx="7991475" cy="3108543"/>
          </a:xfrm>
          <a:prstGeom prst="rect">
            <a:avLst/>
          </a:prstGeom>
          <a:noFill/>
          <a:ln w="9525">
            <a:noFill/>
            <a:miter lim="800000"/>
            <a:headEnd/>
            <a:tailEnd/>
          </a:ln>
        </p:spPr>
        <p:txBody>
          <a:bodyPr wrap="square" anchor="ctr">
            <a:spAutoFit/>
          </a:bodyPr>
          <a:lstStyle/>
          <a:p>
            <a:pPr algn="just">
              <a:tabLst>
                <a:tab pos="5486400" algn="l"/>
                <a:tab pos="6286500" algn="l"/>
              </a:tabLst>
            </a:pPr>
            <a:r>
              <a:rPr lang="it-IT" sz="2800" dirty="0">
                <a:latin typeface="Calibri" pitchFamily="34" charset="0"/>
              </a:rPr>
              <a:t>La variabilità tra individui (polimorfismo) è stata messa in </a:t>
            </a:r>
            <a:r>
              <a:rPr lang="it-IT" sz="2800" dirty="0" smtClean="0">
                <a:latin typeface="Calibri" pitchFamily="34" charset="0"/>
              </a:rPr>
              <a:t>relazione con una serie di </a:t>
            </a:r>
            <a:r>
              <a:rPr lang="it-IT" sz="2800" b="1" dirty="0" smtClean="0">
                <a:latin typeface="Calibri" pitchFamily="34" charset="0"/>
              </a:rPr>
              <a:t>polimorfismi genetici </a:t>
            </a:r>
            <a:r>
              <a:rPr lang="it-IT" sz="2800" dirty="0" smtClean="0">
                <a:latin typeface="Calibri" pitchFamily="34" charset="0"/>
              </a:rPr>
              <a:t>(</a:t>
            </a:r>
            <a:r>
              <a:rPr lang="it-IT" sz="2800" dirty="0" err="1" smtClean="0">
                <a:latin typeface="Calibri" pitchFamily="34" charset="0"/>
              </a:rPr>
              <a:t>SNPs</a:t>
            </a:r>
            <a:r>
              <a:rPr lang="it-IT" sz="2800" dirty="0" smtClean="0">
                <a:latin typeface="Calibri" pitchFamily="34" charset="0"/>
              </a:rPr>
              <a:t>) , tra i quali  </a:t>
            </a:r>
            <a:r>
              <a:rPr lang="it-IT" sz="2800" dirty="0">
                <a:latin typeface="Calibri" pitchFamily="34" charset="0"/>
              </a:rPr>
              <a:t>la </a:t>
            </a:r>
            <a:r>
              <a:rPr lang="it-IT" sz="2800" b="1" dirty="0">
                <a:latin typeface="Calibri" pitchFamily="34" charset="0"/>
              </a:rPr>
              <a:t>sensibilità all’amaro </a:t>
            </a:r>
            <a:r>
              <a:rPr lang="it-IT" sz="2800" dirty="0">
                <a:latin typeface="Calibri" pitchFamily="34" charset="0"/>
              </a:rPr>
              <a:t>per certe sostanze quali la </a:t>
            </a:r>
            <a:r>
              <a:rPr lang="it-IT" sz="2800" dirty="0" err="1">
                <a:latin typeface="Calibri" pitchFamily="34" charset="0"/>
              </a:rPr>
              <a:t>feniltiocarbamide</a:t>
            </a:r>
            <a:r>
              <a:rPr lang="it-IT" sz="2800" dirty="0">
                <a:latin typeface="Calibri" pitchFamily="34" charset="0"/>
              </a:rPr>
              <a:t> (PTC) e il 6-n-propiltiouracile (PROP) ed è dovuta alla presenza e funzionalità di un particolare </a:t>
            </a:r>
            <a:r>
              <a:rPr lang="it-IT" sz="2800" b="1" dirty="0">
                <a:latin typeface="Calibri" pitchFamily="34" charset="0"/>
              </a:rPr>
              <a:t>recettore dell’amaro</a:t>
            </a:r>
            <a:r>
              <a:rPr lang="it-IT" sz="2800" dirty="0">
                <a:latin typeface="Calibri" pitchFamily="34" charset="0"/>
              </a:rPr>
              <a:t>, </a:t>
            </a:r>
            <a:r>
              <a:rPr lang="it-IT" sz="2800" dirty="0" smtClean="0">
                <a:latin typeface="Calibri" pitchFamily="34" charset="0"/>
              </a:rPr>
              <a:t>il TAS2R38 </a:t>
            </a:r>
            <a:r>
              <a:rPr lang="it-IT" dirty="0">
                <a:latin typeface="Calibri" pitchFamily="34" charset="0"/>
              </a:rPr>
              <a:t>(</a:t>
            </a:r>
            <a:r>
              <a:rPr lang="it-IT" dirty="0" err="1">
                <a:latin typeface="Calibri" pitchFamily="34" charset="0"/>
              </a:rPr>
              <a:t>Duffy</a:t>
            </a:r>
            <a:r>
              <a:rPr lang="it-IT" dirty="0">
                <a:latin typeface="Calibri" pitchFamily="34" charset="0"/>
              </a:rPr>
              <a:t>  </a:t>
            </a:r>
            <a:r>
              <a:rPr lang="it-IT" dirty="0" err="1">
                <a:latin typeface="Calibri" pitchFamily="34" charset="0"/>
              </a:rPr>
              <a:t>et</a:t>
            </a:r>
            <a:r>
              <a:rPr lang="it-IT" dirty="0">
                <a:latin typeface="Calibri" pitchFamily="34" charset="0"/>
              </a:rPr>
              <a:t> Al., </a:t>
            </a:r>
            <a:r>
              <a:rPr lang="it-IT" dirty="0" err="1">
                <a:latin typeface="Calibri" pitchFamily="34" charset="0"/>
              </a:rPr>
              <a:t>Physiology</a:t>
            </a:r>
            <a:r>
              <a:rPr lang="it-IT" dirty="0">
                <a:latin typeface="Calibri" pitchFamily="34" charset="0"/>
              </a:rPr>
              <a:t> &amp; </a:t>
            </a:r>
            <a:r>
              <a:rPr lang="it-IT" dirty="0" err="1">
                <a:latin typeface="Calibri" pitchFamily="34" charset="0"/>
              </a:rPr>
              <a:t>Behavior</a:t>
            </a:r>
            <a:r>
              <a:rPr lang="it-IT" dirty="0">
                <a:latin typeface="Calibri" pitchFamily="34" charset="0"/>
              </a:rPr>
              <a:t>, 2004, 82, 435–445). </a:t>
            </a:r>
          </a:p>
        </p:txBody>
      </p:sp>
      <p:sp>
        <p:nvSpPr>
          <p:cNvPr id="34819" name="Titolo 1"/>
          <p:cNvSpPr>
            <a:spLocks/>
          </p:cNvSpPr>
          <p:nvPr/>
        </p:nvSpPr>
        <p:spPr bwMode="auto">
          <a:xfrm>
            <a:off x="539750" y="404813"/>
            <a:ext cx="8229600" cy="1143000"/>
          </a:xfrm>
          <a:prstGeom prst="rect">
            <a:avLst/>
          </a:prstGeom>
          <a:solidFill>
            <a:srgbClr val="FFFF00"/>
          </a:solidFill>
          <a:ln w="9525">
            <a:noFill/>
            <a:miter lim="800000"/>
            <a:headEnd/>
            <a:tailEnd/>
          </a:ln>
        </p:spPr>
        <p:txBody>
          <a:bodyPr anchor="ctr"/>
          <a:lstStyle/>
          <a:p>
            <a:pPr algn="ctr"/>
            <a:r>
              <a:rPr lang="it-IT" sz="4400" dirty="0" smtClean="0">
                <a:latin typeface="Calibri" pitchFamily="34" charset="0"/>
              </a:rPr>
              <a:t>Ma non </a:t>
            </a:r>
            <a:r>
              <a:rPr lang="it-IT" sz="4400" dirty="0">
                <a:latin typeface="Calibri" pitchFamily="34" charset="0"/>
              </a:rPr>
              <a:t>tutti percepiscono i gusti nello stesso modo</a:t>
            </a:r>
            <a:endParaRPr lang="en-GB" sz="4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0" y="357188"/>
            <a:ext cx="8686800" cy="1511300"/>
          </a:xfrm>
          <a:solidFill>
            <a:srgbClr val="FFFF00"/>
          </a:solidFill>
        </p:spPr>
        <p:txBody>
          <a:bodyPr>
            <a:normAutofit fontScale="90000"/>
          </a:bodyPr>
          <a:lstStyle/>
          <a:p>
            <a:pPr eaLnBrk="1" hangingPunct="1"/>
            <a:r>
              <a:rPr lang="it-IT" sz="3200" smtClean="0"/>
              <a:t>il recettore dell’amaro TAS2R38 ha un polimorfismo genetico che distingue percettori, da non percettori e da super-percettori dell’amaro.</a:t>
            </a:r>
            <a:endParaRPr lang="en-GB" sz="3200" smtClean="0"/>
          </a:p>
        </p:txBody>
      </p:sp>
      <p:pic>
        <p:nvPicPr>
          <p:cNvPr id="35843" name="Picture 4"/>
          <p:cNvPicPr>
            <a:picLocks noChangeAspect="1" noChangeArrowheads="1"/>
          </p:cNvPicPr>
          <p:nvPr/>
        </p:nvPicPr>
        <p:blipFill>
          <a:blip r:embed="rId2" cstate="print"/>
          <a:srcRect/>
          <a:stretch>
            <a:fillRect/>
          </a:stretch>
        </p:blipFill>
        <p:spPr bwMode="auto">
          <a:xfrm>
            <a:off x="500063" y="2286000"/>
            <a:ext cx="7700962" cy="4071938"/>
          </a:xfrm>
          <a:prstGeom prst="rect">
            <a:avLst/>
          </a:prstGeom>
          <a:noFill/>
          <a:ln w="9525">
            <a:noFill/>
            <a:miter lim="800000"/>
            <a:headEnd/>
            <a:tailEnd/>
          </a:ln>
        </p:spPr>
      </p:pic>
      <p:sp>
        <p:nvSpPr>
          <p:cNvPr id="4" name="Segnaposto piè di pagina 3"/>
          <p:cNvSpPr>
            <a:spLocks noGrp="1"/>
          </p:cNvSpPr>
          <p:nvPr>
            <p:ph type="ftr" sz="quarter" idx="11"/>
          </p:nvPr>
        </p:nvSpPr>
        <p:spPr/>
        <p:txBody>
          <a:bodyPr/>
          <a:lstStyle/>
          <a:p>
            <a:pPr>
              <a:defRPr/>
            </a:pPr>
            <a:r>
              <a:rPr lang="en-GB"/>
              <a:t>ELFID -UNINA Federico II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0000"/>
          </a:solidFill>
        </p:spPr>
        <p:txBody>
          <a:bodyPr/>
          <a:lstStyle/>
          <a:p>
            <a:r>
              <a:rPr lang="it-IT" dirty="0" smtClean="0"/>
              <a:t>Il gusto Amaro = </a:t>
            </a:r>
            <a:r>
              <a:rPr lang="it-IT" dirty="0" err="1" smtClean="0"/>
              <a:t>Propiltiouracile</a:t>
            </a:r>
            <a:endParaRPr lang="it-IT" dirty="0"/>
          </a:p>
        </p:txBody>
      </p:sp>
      <p:sp>
        <p:nvSpPr>
          <p:cNvPr id="4" name="Segnaposto contenuto 3"/>
          <p:cNvSpPr>
            <a:spLocks noGrp="1"/>
          </p:cNvSpPr>
          <p:nvPr>
            <p:ph idx="1"/>
          </p:nvPr>
        </p:nvSpPr>
        <p:spPr/>
        <p:txBody>
          <a:bodyPr/>
          <a:lstStyle/>
          <a:p>
            <a:r>
              <a:rPr lang="it-IT" dirty="0" smtClean="0"/>
              <a:t>Poco sensibili all’amaro   = 30%</a:t>
            </a:r>
          </a:p>
          <a:p>
            <a:r>
              <a:rPr lang="it-IT" dirty="0" smtClean="0"/>
              <a:t>Sensibili all’amaro 	         = 60%</a:t>
            </a:r>
          </a:p>
          <a:p>
            <a:r>
              <a:rPr lang="it-IT" dirty="0" err="1" smtClean="0"/>
              <a:t>Iper</a:t>
            </a:r>
            <a:r>
              <a:rPr lang="it-IT" dirty="0" smtClean="0"/>
              <a:t> sensibili all’amaro     = 10%</a:t>
            </a:r>
          </a:p>
          <a:p>
            <a:r>
              <a:rPr lang="it-IT" dirty="0" smtClean="0"/>
              <a:t>Ipersensibili = pochi vegetali, cavoli e frutta</a:t>
            </a:r>
          </a:p>
          <a:p>
            <a:r>
              <a:rPr lang="it-IT" dirty="0" smtClean="0"/>
              <a:t>I poco sensibili preferiscono lo zucchero , la frutta (fruttosio)</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solidFill>
            <a:srgbClr val="FFFF00"/>
          </a:solidFill>
        </p:spPr>
        <p:txBody>
          <a:bodyPr/>
          <a:lstStyle/>
          <a:p>
            <a:r>
              <a:rPr lang="it-IT" sz="3200" smtClean="0"/>
              <a:t>Bambini ed adulti hanno anche diverse sensibilità in relazione al genotipo. </a:t>
            </a:r>
            <a:endParaRPr lang="en-GB" sz="3200" smtClean="0"/>
          </a:p>
        </p:txBody>
      </p:sp>
      <p:sp>
        <p:nvSpPr>
          <p:cNvPr id="18435" name="Segnaposto contenuto 2"/>
          <p:cNvSpPr>
            <a:spLocks noGrp="1"/>
          </p:cNvSpPr>
          <p:nvPr>
            <p:ph idx="1"/>
          </p:nvPr>
        </p:nvSpPr>
        <p:spPr>
          <a:xfrm>
            <a:off x="250825" y="1484313"/>
            <a:ext cx="8653463" cy="5257800"/>
          </a:xfrm>
          <a:solidFill>
            <a:srgbClr val="99FF66"/>
          </a:solidFill>
        </p:spPr>
        <p:txBody>
          <a:bodyPr/>
          <a:lstStyle/>
          <a:p>
            <a:r>
              <a:rPr lang="it-IT" sz="2700" smtClean="0"/>
              <a:t>Il 64% dei bambini eterozigoti per questo gene hanno chiara relazione tra genotipo e sensibilità all’amaro (questo accade solo nel 43% delle madri eterozigoti). </a:t>
            </a:r>
          </a:p>
          <a:p>
            <a:r>
              <a:rPr lang="it-IT" sz="2700" smtClean="0"/>
              <a:t>Bambini con maggiore sensibilità all’amaro preferiscono anche lo zucchero, perché hanno una maggiore densità di papille fungiformi (</a:t>
            </a:r>
            <a:r>
              <a:rPr lang="fr-FR" sz="2700" smtClean="0"/>
              <a:t>Prutkin et Al., </a:t>
            </a:r>
            <a:r>
              <a:rPr lang="it-IT" sz="2700" smtClean="0"/>
              <a:t>Physiology &amp; Behavior</a:t>
            </a:r>
            <a:r>
              <a:rPr lang="en-GB" sz="2700" smtClean="0"/>
              <a:t>, 2000, n. 69,161-173).</a:t>
            </a:r>
            <a:endParaRPr lang="it-IT" sz="2700" smtClean="0"/>
          </a:p>
          <a:p>
            <a:r>
              <a:rPr lang="it-IT" sz="2700" b="1" smtClean="0"/>
              <a:t>Il genotipo del bambino, quando era diverso da quello della  madre (bambino forte percettore  di amaro, mamma no) induceva in questa la percezione di avere un bambino troppo emotivo (o .. piccioso !). </a:t>
            </a:r>
            <a:endParaRPr lang="en-GB" sz="2700" b="1" smtClean="0"/>
          </a:p>
          <a:p>
            <a:endParaRPr lang="en-GB" sz="2700" smtClean="0"/>
          </a:p>
        </p:txBody>
      </p:sp>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fade">
                                      <p:cBhvr>
                                        <p:cTn id="7" dur="2000"/>
                                        <p:tgtEl>
                                          <p:spTgt spid="1843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229600" cy="1143000"/>
          </a:xfrm>
          <a:solidFill>
            <a:srgbClr val="FF0000"/>
          </a:solidFill>
        </p:spPr>
        <p:txBody>
          <a:bodyPr/>
          <a:lstStyle/>
          <a:p>
            <a:r>
              <a:rPr lang="it-IT" dirty="0" smtClean="0"/>
              <a:t>Bravissima </a:t>
            </a:r>
            <a:r>
              <a:rPr lang="it-IT" dirty="0" err="1" smtClean="0"/>
              <a:t>o…</a:t>
            </a:r>
            <a:r>
              <a:rPr lang="it-IT" dirty="0" smtClean="0"/>
              <a:t> </a:t>
            </a:r>
            <a:r>
              <a:rPr lang="it-IT" dirty="0" err="1" smtClean="0"/>
              <a:t>capricciosetta</a:t>
            </a:r>
            <a:r>
              <a:rPr lang="it-IT" dirty="0" smtClean="0"/>
              <a:t> ???</a:t>
            </a:r>
            <a:endParaRPr lang="it-IT" dirty="0"/>
          </a:p>
        </p:txBody>
      </p:sp>
      <p:pic>
        <p:nvPicPr>
          <p:cNvPr id="21506" name="Picture 2" descr=" 8 Out of 10 Brit Mums Lie to Make Their Children Eat Healthy"/>
          <p:cNvPicPr>
            <a:picLocks noChangeAspect="1" noChangeArrowheads="1"/>
          </p:cNvPicPr>
          <p:nvPr/>
        </p:nvPicPr>
        <p:blipFill>
          <a:blip r:embed="rId2" cstate="print"/>
          <a:srcRect/>
          <a:stretch>
            <a:fillRect/>
          </a:stretch>
        </p:blipFill>
        <p:spPr bwMode="auto">
          <a:xfrm>
            <a:off x="179512" y="2348880"/>
            <a:ext cx="3802022" cy="3168352"/>
          </a:xfrm>
          <a:prstGeom prst="rect">
            <a:avLst/>
          </a:prstGeom>
          <a:noFill/>
        </p:spPr>
      </p:pic>
      <p:pic>
        <p:nvPicPr>
          <p:cNvPr id="21508" name="Picture 4" descr="http://www.lovingsimone.com/wp-content/uploads/2010/08/simmi.jpg">
            <a:hlinkClick r:id="rId3"/>
          </p:cNvPr>
          <p:cNvPicPr>
            <a:picLocks noChangeAspect="1" noChangeArrowheads="1"/>
          </p:cNvPicPr>
          <p:nvPr/>
        </p:nvPicPr>
        <p:blipFill>
          <a:blip r:embed="rId4" cstate="print"/>
          <a:srcRect/>
          <a:stretch>
            <a:fillRect/>
          </a:stretch>
        </p:blipFill>
        <p:spPr bwMode="auto">
          <a:xfrm>
            <a:off x="4857752" y="2276872"/>
            <a:ext cx="3743325" cy="3228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5"/>
          <p:cNvSpPr>
            <a:spLocks noGrp="1"/>
          </p:cNvSpPr>
          <p:nvPr>
            <p:ph type="title"/>
          </p:nvPr>
        </p:nvSpPr>
        <p:spPr>
          <a:solidFill>
            <a:srgbClr val="FFFF00"/>
          </a:solidFill>
        </p:spPr>
        <p:txBody>
          <a:bodyPr/>
          <a:lstStyle/>
          <a:p>
            <a:r>
              <a:rPr lang="it-IT" sz="3200" dirty="0" smtClean="0"/>
              <a:t>Il gusto e le scelte alimentari durante lo svezzamento sono dovute a :</a:t>
            </a:r>
            <a:endParaRPr lang="en-GB" sz="3200" dirty="0" smtClean="0"/>
          </a:p>
        </p:txBody>
      </p:sp>
      <p:sp>
        <p:nvSpPr>
          <p:cNvPr id="20483" name="Segnaposto contenuto 6"/>
          <p:cNvSpPr>
            <a:spLocks noGrp="1"/>
          </p:cNvSpPr>
          <p:nvPr>
            <p:ph idx="1"/>
          </p:nvPr>
        </p:nvSpPr>
        <p:spPr>
          <a:solidFill>
            <a:srgbClr val="99FF66"/>
          </a:solidFill>
        </p:spPr>
        <p:txBody>
          <a:bodyPr/>
          <a:lstStyle/>
          <a:p>
            <a:r>
              <a:rPr lang="it-IT" sz="2400" dirty="0" smtClean="0"/>
              <a:t>Patrimonio genetico (profilo funzionale dei recettori dei gusti fondamentali)</a:t>
            </a:r>
            <a:endParaRPr lang="en-GB" sz="2400" dirty="0" smtClean="0"/>
          </a:p>
          <a:p>
            <a:r>
              <a:rPr lang="it-IT" sz="2400" dirty="0" smtClean="0"/>
              <a:t>Esperienze alimentari della madre durante la gravidanza</a:t>
            </a:r>
            <a:endParaRPr lang="en-GB" sz="1800" dirty="0" smtClean="0"/>
          </a:p>
          <a:p>
            <a:r>
              <a:rPr lang="it-IT" sz="2400" dirty="0" smtClean="0"/>
              <a:t>Percezione di sapori generati dall’alimentazione materna durante l’allattamento: i bambini allattati al seno hanno infatti esperienze gustative </a:t>
            </a:r>
            <a:r>
              <a:rPr lang="it-IT" sz="2400" b="1" dirty="0" smtClean="0"/>
              <a:t>‘umane’, </a:t>
            </a:r>
            <a:r>
              <a:rPr lang="it-IT" sz="2400" dirty="0" smtClean="0"/>
              <a:t>mentre quelli allattati con latte artificiale avranno esperienze gustative ‘</a:t>
            </a:r>
            <a:r>
              <a:rPr lang="it-IT" sz="2400" b="1" dirty="0" smtClean="0"/>
              <a:t>bovine’ </a:t>
            </a:r>
            <a:r>
              <a:rPr lang="it-IT" sz="2400" dirty="0" smtClean="0"/>
              <a:t>meno compatibili col patrimonio genico del neonato</a:t>
            </a:r>
            <a:endParaRPr lang="en-GB" sz="2400" dirty="0" smtClean="0"/>
          </a:p>
          <a:p>
            <a:r>
              <a:rPr lang="it-IT" sz="2400" dirty="0" smtClean="0"/>
              <a:t>L’esperienza gustativa degli alimenti offerti durante lo svezzamento.</a:t>
            </a:r>
            <a:endParaRPr lang="en-GB" sz="2400" dirty="0" smtClean="0"/>
          </a:p>
          <a:p>
            <a:endParaRPr lang="en-GB" dirty="0" smtClean="0"/>
          </a:p>
        </p:txBody>
      </p:sp>
      <p:sp>
        <p:nvSpPr>
          <p:cNvPr id="2" name="Segnaposto piè di pagina 1"/>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wipe(down)">
                                      <p:cBhvr>
                                        <p:cTn id="7" dur="500"/>
                                        <p:tgtEl>
                                          <p:spTgt spid="2048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down)">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down)">
                                      <p:cBhvr>
                                        <p:cTn id="17" dur="5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down)">
                                      <p:cBhvr>
                                        <p:cTn id="22" dur="500"/>
                                        <p:tgtEl>
                                          <p:spTgt spid="204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wipe(down)">
                                      <p:cBhvr>
                                        <p:cTn id="27"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dirty="0" smtClean="0"/>
              <a:t>Ma perché mangiamo tanti ‘non nutrienti ?? </a:t>
            </a:r>
            <a:endParaRPr lang="it-IT" dirty="0"/>
          </a:p>
        </p:txBody>
      </p:sp>
      <p:pic>
        <p:nvPicPr>
          <p:cNvPr id="2052" name="Picture 4" descr="http://it.geniuscook.com/wp-content/uploads/2009/09/for-sal-pom.jpg"/>
          <p:cNvPicPr>
            <a:picLocks noChangeAspect="1" noChangeArrowheads="1"/>
          </p:cNvPicPr>
          <p:nvPr/>
        </p:nvPicPr>
        <p:blipFill>
          <a:blip r:embed="rId2" cstate="print"/>
          <a:srcRect/>
          <a:stretch>
            <a:fillRect/>
          </a:stretch>
        </p:blipFill>
        <p:spPr bwMode="auto">
          <a:xfrm>
            <a:off x="285720" y="2214554"/>
            <a:ext cx="4286250" cy="3400425"/>
          </a:xfrm>
          <a:prstGeom prst="rect">
            <a:avLst/>
          </a:prstGeom>
          <a:noFill/>
        </p:spPr>
      </p:pic>
      <p:pic>
        <p:nvPicPr>
          <p:cNvPr id="5" name="Picture 4" descr="http://t0.gstatic.com/images?q=tbn:VoJY6nCuCcd2AM:http://www.alberghiera.it/img/news_immagini/4220093792705_timo.jpg">
            <a:hlinkClick r:id="rId3"/>
          </p:cNvPr>
          <p:cNvPicPr>
            <a:picLocks noChangeAspect="1" noChangeArrowheads="1"/>
          </p:cNvPicPr>
          <p:nvPr/>
        </p:nvPicPr>
        <p:blipFill>
          <a:blip r:embed="rId4" cstate="print"/>
          <a:srcRect/>
          <a:stretch>
            <a:fillRect/>
          </a:stretch>
        </p:blipFill>
        <p:spPr bwMode="auto">
          <a:xfrm>
            <a:off x="5143504" y="4071942"/>
            <a:ext cx="1657350" cy="1246188"/>
          </a:xfrm>
          <a:prstGeom prst="rect">
            <a:avLst/>
          </a:prstGeom>
          <a:noFill/>
          <a:ln w="9525">
            <a:noFill/>
            <a:miter lim="800000"/>
            <a:headEnd/>
            <a:tailEnd/>
          </a:ln>
        </p:spPr>
      </p:pic>
      <p:sp>
        <p:nvSpPr>
          <p:cNvPr id="6" name="CasellaDiTesto 5"/>
          <p:cNvSpPr txBox="1"/>
          <p:nvPr/>
        </p:nvSpPr>
        <p:spPr>
          <a:xfrm>
            <a:off x="5072066" y="2285992"/>
            <a:ext cx="2857520" cy="646331"/>
          </a:xfrm>
          <a:prstGeom prst="rect">
            <a:avLst/>
          </a:prstGeom>
          <a:solidFill>
            <a:srgbClr val="FF0000"/>
          </a:solidFill>
        </p:spPr>
        <p:txBody>
          <a:bodyPr wrap="square" rtlCol="0">
            <a:spAutoFit/>
          </a:bodyPr>
          <a:lstStyle/>
          <a:p>
            <a:pPr algn="ctr"/>
            <a:r>
              <a:rPr lang="it-IT" dirty="0" smtClean="0"/>
              <a:t>Che ci  danno Basilico ed Origano ?</a:t>
            </a:r>
            <a:endParaRPr lang="it-IT" dirty="0"/>
          </a:p>
        </p:txBody>
      </p:sp>
      <p:pic>
        <p:nvPicPr>
          <p:cNvPr id="7" name="Picture 2" descr="http://t0.gstatic.com/images?q=tbn:PJGI2joUWOXXuM:http://blog.leiweb.it/marinaterragni/files/2008/11/basilico.jpg">
            <a:hlinkClick r:id="rId5"/>
          </p:cNvPr>
          <p:cNvPicPr>
            <a:picLocks noChangeAspect="1" noChangeArrowheads="1"/>
          </p:cNvPicPr>
          <p:nvPr/>
        </p:nvPicPr>
        <p:blipFill>
          <a:blip r:embed="rId6" cstate="print"/>
          <a:srcRect/>
          <a:stretch>
            <a:fillRect/>
          </a:stretch>
        </p:blipFill>
        <p:spPr bwMode="auto">
          <a:xfrm>
            <a:off x="6858016" y="4000504"/>
            <a:ext cx="1714500" cy="128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96987"/>
          </a:xfrm>
          <a:solidFill>
            <a:srgbClr val="FFFF00"/>
          </a:solidFill>
        </p:spPr>
        <p:txBody>
          <a:bodyPr>
            <a:normAutofit fontScale="90000"/>
          </a:bodyPr>
          <a:lstStyle/>
          <a:p>
            <a:pPr>
              <a:defRPr/>
            </a:pPr>
            <a:r>
              <a:rPr lang="en-US" sz="2400" dirty="0" smtClean="0"/>
              <a:t/>
            </a:r>
            <a:br>
              <a:rPr lang="en-US" sz="2400" dirty="0" smtClean="0"/>
            </a:br>
            <a:r>
              <a:rPr lang="en-US" sz="2400" dirty="0" smtClean="0"/>
              <a:t>Nat </a:t>
            </a:r>
            <a:r>
              <a:rPr lang="en-US" sz="2400" dirty="0" err="1" smtClean="0"/>
              <a:t>Neurosci</a:t>
            </a:r>
            <a:r>
              <a:rPr lang="en-US" sz="2400" dirty="0" smtClean="0"/>
              <a:t>. 2006 May;9(5):628-35. </a:t>
            </a:r>
            <a:r>
              <a:rPr lang="en-US" sz="2400" dirty="0" err="1" smtClean="0"/>
              <a:t>Epub</a:t>
            </a:r>
            <a:r>
              <a:rPr lang="en-US" sz="2400" dirty="0" smtClean="0"/>
              <a:t> 2006 Apr 16.</a:t>
            </a:r>
            <a:r>
              <a:rPr lang="it-IT" sz="2400" dirty="0" smtClean="0">
                <a:hlinkClick r:id="rId2"/>
              </a:rPr>
              <a:t> </a:t>
            </a:r>
            <a:r>
              <a:rPr lang="en-US" sz="2400" dirty="0" smtClean="0"/>
              <a:t>Links</a:t>
            </a:r>
            <a:r>
              <a:rPr lang="it-IT" sz="2400" dirty="0" smtClean="0"/>
              <a:t/>
            </a:r>
            <a:br>
              <a:rPr lang="it-IT" sz="2400" dirty="0" smtClean="0"/>
            </a:br>
            <a:r>
              <a:rPr lang="en-US" sz="2400" b="1" dirty="0" smtClean="0"/>
              <a:t>Oregano, thyme and clove-derived flavors and skin sensitizers activate specific TRP channels.</a:t>
            </a:r>
            <a:r>
              <a:rPr lang="it-IT" sz="2400" dirty="0" smtClean="0"/>
              <a:t/>
            </a:r>
            <a:br>
              <a:rPr lang="it-IT" sz="2400" dirty="0" smtClean="0"/>
            </a:br>
            <a:r>
              <a:rPr lang="en-US" sz="1100" b="1" dirty="0" err="1" smtClean="0">
                <a:hlinkClick r:id="rId3"/>
              </a:rPr>
              <a:t>Xu</a:t>
            </a:r>
            <a:r>
              <a:rPr lang="en-US" sz="1100" b="1" dirty="0" smtClean="0">
                <a:hlinkClick r:id="rId3"/>
              </a:rPr>
              <a:t> H</a:t>
            </a:r>
            <a:r>
              <a:rPr lang="en-US" sz="1100" dirty="0" smtClean="0"/>
              <a:t>, </a:t>
            </a:r>
            <a:r>
              <a:rPr lang="en-US" sz="1100" b="1" dirty="0" err="1" smtClean="0">
                <a:hlinkClick r:id="rId4"/>
              </a:rPr>
              <a:t>Delling</a:t>
            </a:r>
            <a:r>
              <a:rPr lang="en-US" sz="1100" b="1" dirty="0" smtClean="0">
                <a:hlinkClick r:id="rId4"/>
              </a:rPr>
              <a:t> M</a:t>
            </a:r>
            <a:r>
              <a:rPr lang="en-US" sz="1100" dirty="0" smtClean="0"/>
              <a:t>, </a:t>
            </a:r>
            <a:r>
              <a:rPr lang="en-US" sz="1100" b="1" dirty="0" smtClean="0">
                <a:hlinkClick r:id="rId5"/>
              </a:rPr>
              <a:t>Jun JC</a:t>
            </a:r>
            <a:r>
              <a:rPr lang="en-US" sz="1100" dirty="0" smtClean="0"/>
              <a:t>, </a:t>
            </a:r>
            <a:r>
              <a:rPr lang="en-US" sz="1100" b="1" dirty="0" err="1" smtClean="0">
                <a:hlinkClick r:id="rId6"/>
              </a:rPr>
              <a:t>Clapham</a:t>
            </a:r>
            <a:r>
              <a:rPr lang="en-US" sz="1100" b="1" dirty="0" smtClean="0">
                <a:hlinkClick r:id="rId6"/>
              </a:rPr>
              <a:t> DE</a:t>
            </a:r>
            <a:r>
              <a:rPr lang="en-US" sz="1100" dirty="0" smtClean="0"/>
              <a:t>.</a:t>
            </a:r>
            <a:r>
              <a:rPr lang="it-IT" sz="2400" dirty="0" smtClean="0"/>
              <a:t/>
            </a:r>
            <a:br>
              <a:rPr lang="it-IT" sz="2400" dirty="0" smtClean="0"/>
            </a:br>
            <a:endParaRPr lang="it-IT" sz="2400" dirty="0"/>
          </a:p>
        </p:txBody>
      </p:sp>
      <p:sp>
        <p:nvSpPr>
          <p:cNvPr id="3" name="Segnaposto contenuto 2"/>
          <p:cNvSpPr>
            <a:spLocks noGrp="1"/>
          </p:cNvSpPr>
          <p:nvPr>
            <p:ph idx="1"/>
          </p:nvPr>
        </p:nvSpPr>
        <p:spPr/>
        <p:txBody>
          <a:bodyPr>
            <a:normAutofit fontScale="77500" lnSpcReduction="20000"/>
          </a:bodyPr>
          <a:lstStyle/>
          <a:p>
            <a:pPr>
              <a:defRPr/>
            </a:pPr>
            <a:r>
              <a:rPr lang="en-US" b="1" dirty="0" err="1" smtClean="0"/>
              <a:t>Carvacrolo</a:t>
            </a:r>
            <a:r>
              <a:rPr lang="en-US" b="1" dirty="0" smtClean="0"/>
              <a:t>, </a:t>
            </a:r>
            <a:r>
              <a:rPr lang="en-US" b="1" dirty="0" err="1" smtClean="0"/>
              <a:t>eugenolo</a:t>
            </a:r>
            <a:r>
              <a:rPr lang="en-US" b="1" dirty="0" smtClean="0"/>
              <a:t> e </a:t>
            </a:r>
            <a:r>
              <a:rPr lang="en-US" b="1" dirty="0" err="1" smtClean="0"/>
              <a:t>timolo</a:t>
            </a:r>
            <a:r>
              <a:rPr lang="en-US" b="1" dirty="0" smtClean="0"/>
              <a:t> </a:t>
            </a:r>
            <a:r>
              <a:rPr lang="en-US" dirty="0" err="1" smtClean="0"/>
              <a:t>sono</a:t>
            </a:r>
            <a:r>
              <a:rPr lang="en-US" dirty="0" smtClean="0"/>
              <a:t>   </a:t>
            </a:r>
            <a:r>
              <a:rPr lang="en-US" dirty="0" err="1" smtClean="0"/>
              <a:t>contenuti</a:t>
            </a:r>
            <a:r>
              <a:rPr lang="en-US" dirty="0" smtClean="0"/>
              <a:t> in  </a:t>
            </a:r>
            <a:r>
              <a:rPr lang="en-US" dirty="0" err="1" smtClean="0"/>
              <a:t>origano</a:t>
            </a:r>
            <a:r>
              <a:rPr lang="en-US" dirty="0" smtClean="0"/>
              <a:t>, salvia, </a:t>
            </a:r>
            <a:r>
              <a:rPr lang="en-US" dirty="0" err="1" smtClean="0"/>
              <a:t>chiodi</a:t>
            </a:r>
            <a:r>
              <a:rPr lang="en-US" dirty="0" smtClean="0"/>
              <a:t> </a:t>
            </a:r>
            <a:r>
              <a:rPr lang="en-US" dirty="0" err="1" smtClean="0"/>
              <a:t>di</a:t>
            </a:r>
            <a:r>
              <a:rPr lang="en-US" dirty="0" smtClean="0"/>
              <a:t> </a:t>
            </a:r>
            <a:r>
              <a:rPr lang="en-US" dirty="0" err="1" smtClean="0"/>
              <a:t>garofano</a:t>
            </a:r>
            <a:r>
              <a:rPr lang="en-US" dirty="0" smtClean="0"/>
              <a:t>  e </a:t>
            </a:r>
            <a:r>
              <a:rPr lang="en-US" dirty="0" err="1" smtClean="0"/>
              <a:t>timo</a:t>
            </a:r>
            <a:r>
              <a:rPr lang="en-US" dirty="0" smtClean="0"/>
              <a:t>.  </a:t>
            </a:r>
            <a:r>
              <a:rPr lang="en-US" dirty="0" err="1" smtClean="0"/>
              <a:t>Applicati</a:t>
            </a:r>
            <a:r>
              <a:rPr lang="en-US" dirty="0" smtClean="0"/>
              <a:t> </a:t>
            </a:r>
            <a:r>
              <a:rPr lang="en-US" dirty="0" err="1" smtClean="0"/>
              <a:t>sulla</a:t>
            </a:r>
            <a:r>
              <a:rPr lang="en-US" dirty="0" smtClean="0"/>
              <a:t> lingua </a:t>
            </a:r>
            <a:r>
              <a:rPr lang="en-US" dirty="0" err="1" smtClean="0"/>
              <a:t>elicitano</a:t>
            </a:r>
            <a:r>
              <a:rPr lang="en-US" dirty="0" smtClean="0"/>
              <a:t> </a:t>
            </a:r>
            <a:r>
              <a:rPr lang="en-US" dirty="0" err="1" smtClean="0"/>
              <a:t>una</a:t>
            </a:r>
            <a:r>
              <a:rPr lang="en-US" dirty="0" smtClean="0"/>
              <a:t> </a:t>
            </a:r>
            <a:r>
              <a:rPr lang="en-US" dirty="0" err="1" smtClean="0"/>
              <a:t>sensazione</a:t>
            </a:r>
            <a:r>
              <a:rPr lang="en-US" dirty="0" smtClean="0"/>
              <a:t> </a:t>
            </a:r>
            <a:r>
              <a:rPr lang="en-US" dirty="0" err="1" smtClean="0"/>
              <a:t>di</a:t>
            </a:r>
            <a:r>
              <a:rPr lang="en-US" dirty="0" smtClean="0"/>
              <a:t> </a:t>
            </a:r>
            <a:r>
              <a:rPr lang="en-US" dirty="0" err="1" smtClean="0"/>
              <a:t>calore</a:t>
            </a:r>
            <a:r>
              <a:rPr lang="en-US" dirty="0" smtClean="0"/>
              <a:t> e ‘</a:t>
            </a:r>
            <a:r>
              <a:rPr lang="en-US" dirty="0" err="1" smtClean="0"/>
              <a:t>piacere</a:t>
            </a:r>
            <a:r>
              <a:rPr lang="en-US" dirty="0" smtClean="0"/>
              <a:t>’ (?) </a:t>
            </a:r>
          </a:p>
          <a:p>
            <a:pPr>
              <a:defRPr/>
            </a:pPr>
            <a:endParaRPr lang="en-US" dirty="0" smtClean="0"/>
          </a:p>
          <a:p>
            <a:pPr>
              <a:defRPr/>
            </a:pPr>
            <a:r>
              <a:rPr lang="en-US" dirty="0" smtClean="0"/>
              <a:t>Il </a:t>
            </a:r>
            <a:r>
              <a:rPr lang="en-US" dirty="0" err="1" smtClean="0"/>
              <a:t>Canale</a:t>
            </a:r>
            <a:r>
              <a:rPr lang="en-US" dirty="0" smtClean="0"/>
              <a:t> TRPV3 è </a:t>
            </a:r>
            <a:r>
              <a:rPr lang="en-US" dirty="0" err="1" smtClean="0"/>
              <a:t>fortemente</a:t>
            </a:r>
            <a:r>
              <a:rPr lang="en-US" dirty="0" smtClean="0"/>
              <a:t> </a:t>
            </a:r>
            <a:r>
              <a:rPr lang="en-US" dirty="0" err="1" smtClean="0"/>
              <a:t>attivato</a:t>
            </a:r>
            <a:r>
              <a:rPr lang="en-US" dirty="0" smtClean="0"/>
              <a:t> </a:t>
            </a:r>
            <a:r>
              <a:rPr lang="en-US" dirty="0" err="1" smtClean="0"/>
              <a:t>da</a:t>
            </a:r>
            <a:r>
              <a:rPr lang="en-US" dirty="0" smtClean="0"/>
              <a:t> </a:t>
            </a:r>
            <a:r>
              <a:rPr lang="en-US" dirty="0" err="1" smtClean="0"/>
              <a:t>carvacrolo</a:t>
            </a:r>
            <a:r>
              <a:rPr lang="en-US" dirty="0" smtClean="0"/>
              <a:t>, </a:t>
            </a:r>
            <a:r>
              <a:rPr lang="en-US" dirty="0" err="1" smtClean="0"/>
              <a:t>timolo</a:t>
            </a:r>
            <a:r>
              <a:rPr lang="en-US" dirty="0" smtClean="0"/>
              <a:t> </a:t>
            </a:r>
            <a:r>
              <a:rPr lang="en-US" dirty="0" err="1" smtClean="0"/>
              <a:t>ed</a:t>
            </a:r>
            <a:r>
              <a:rPr lang="en-US" dirty="0" smtClean="0"/>
              <a:t> </a:t>
            </a:r>
            <a:r>
              <a:rPr lang="en-US" dirty="0" err="1" smtClean="0"/>
              <a:t>eugenolo</a:t>
            </a:r>
            <a:r>
              <a:rPr lang="en-US" dirty="0" smtClean="0"/>
              <a:t>. </a:t>
            </a:r>
          </a:p>
          <a:p>
            <a:pPr>
              <a:defRPr/>
            </a:pPr>
            <a:endParaRPr lang="en-US" dirty="0" smtClean="0"/>
          </a:p>
          <a:p>
            <a:pPr>
              <a:defRPr/>
            </a:pPr>
            <a:r>
              <a:rPr lang="en-US" dirty="0" smtClean="0"/>
              <a:t>Le cellule </a:t>
            </a:r>
            <a:r>
              <a:rPr lang="en-US" dirty="0" err="1" smtClean="0"/>
              <a:t>della</a:t>
            </a:r>
            <a:r>
              <a:rPr lang="en-US" dirty="0" smtClean="0"/>
              <a:t> lingua e </a:t>
            </a:r>
            <a:r>
              <a:rPr lang="en-US" dirty="0" err="1" smtClean="0"/>
              <a:t>della</a:t>
            </a:r>
            <a:r>
              <a:rPr lang="en-US" dirty="0" smtClean="0"/>
              <a:t> cute </a:t>
            </a:r>
            <a:r>
              <a:rPr lang="en-US" dirty="0" err="1" smtClean="0"/>
              <a:t>rispondono</a:t>
            </a:r>
            <a:r>
              <a:rPr lang="en-US" dirty="0" smtClean="0"/>
              <a:t> a </a:t>
            </a:r>
            <a:r>
              <a:rPr lang="en-US" dirty="0" err="1" smtClean="0"/>
              <a:t>carvacrolo</a:t>
            </a:r>
            <a:r>
              <a:rPr lang="en-US" dirty="0" smtClean="0"/>
              <a:t> </a:t>
            </a:r>
            <a:r>
              <a:rPr lang="en-US" dirty="0" err="1" smtClean="0"/>
              <a:t>ed</a:t>
            </a:r>
            <a:r>
              <a:rPr lang="en-US" dirty="0" smtClean="0"/>
              <a:t> </a:t>
            </a:r>
            <a:r>
              <a:rPr lang="en-US" dirty="0" err="1" smtClean="0"/>
              <a:t>eugenolo</a:t>
            </a:r>
            <a:r>
              <a:rPr lang="en-US" dirty="0" smtClean="0"/>
              <a:t> </a:t>
            </a:r>
            <a:r>
              <a:rPr lang="en-US" dirty="0" err="1" smtClean="0"/>
              <a:t>aumentando</a:t>
            </a:r>
            <a:r>
              <a:rPr lang="en-US" dirty="0" smtClean="0"/>
              <a:t> </a:t>
            </a:r>
            <a:r>
              <a:rPr lang="en-US" dirty="0" err="1" smtClean="0"/>
              <a:t>il</a:t>
            </a:r>
            <a:r>
              <a:rPr lang="en-US" dirty="0" smtClean="0"/>
              <a:t> </a:t>
            </a:r>
            <a:r>
              <a:rPr lang="en-US" dirty="0" err="1" smtClean="0"/>
              <a:t>livello</a:t>
            </a:r>
            <a:r>
              <a:rPr lang="en-US" dirty="0" smtClean="0"/>
              <a:t> </a:t>
            </a:r>
            <a:r>
              <a:rPr lang="en-US" dirty="0" err="1" smtClean="0"/>
              <a:t>intracellulare</a:t>
            </a:r>
            <a:r>
              <a:rPr lang="en-US" dirty="0" smtClean="0"/>
              <a:t> </a:t>
            </a:r>
            <a:r>
              <a:rPr lang="en-US" dirty="0" err="1" smtClean="0"/>
              <a:t>di</a:t>
            </a:r>
            <a:r>
              <a:rPr lang="en-US" dirty="0" smtClean="0"/>
              <a:t> Ca2+ . </a:t>
            </a:r>
          </a:p>
          <a:p>
            <a:pPr>
              <a:defRPr/>
            </a:pPr>
            <a:endParaRPr lang="en-US" dirty="0" smtClean="0"/>
          </a:p>
          <a:p>
            <a:pPr>
              <a:defRPr/>
            </a:pPr>
            <a:r>
              <a:rPr lang="en-US" dirty="0" smtClean="0"/>
              <a:t>Il </a:t>
            </a:r>
            <a:r>
              <a:rPr lang="en-US" dirty="0" err="1" smtClean="0"/>
              <a:t>carvacrolo</a:t>
            </a:r>
            <a:r>
              <a:rPr lang="en-US" dirty="0" smtClean="0"/>
              <a:t> </a:t>
            </a:r>
            <a:r>
              <a:rPr lang="en-US" dirty="0" err="1" smtClean="0"/>
              <a:t>attiva</a:t>
            </a:r>
            <a:r>
              <a:rPr lang="en-US" dirty="0" smtClean="0"/>
              <a:t> </a:t>
            </a:r>
            <a:r>
              <a:rPr lang="en-US" dirty="0" err="1" smtClean="0"/>
              <a:t>ed</a:t>
            </a:r>
            <a:r>
              <a:rPr lang="en-US" dirty="0" smtClean="0"/>
              <a:t> </a:t>
            </a:r>
            <a:r>
              <a:rPr lang="en-US" dirty="0" err="1" smtClean="0"/>
              <a:t>immediatamente</a:t>
            </a:r>
            <a:r>
              <a:rPr lang="en-US" dirty="0" smtClean="0"/>
              <a:t> </a:t>
            </a:r>
            <a:r>
              <a:rPr lang="en-US" dirty="0" err="1" smtClean="0"/>
              <a:t>desensibilizza</a:t>
            </a:r>
            <a:r>
              <a:rPr lang="en-US" dirty="0" smtClean="0"/>
              <a:t> TRPA1, la cui </a:t>
            </a:r>
            <a:r>
              <a:rPr lang="en-US" dirty="0" err="1" smtClean="0"/>
              <a:t>attivazione</a:t>
            </a:r>
            <a:r>
              <a:rPr lang="en-US" dirty="0" smtClean="0"/>
              <a:t> </a:t>
            </a:r>
            <a:r>
              <a:rPr lang="en-US" dirty="0" err="1" smtClean="0"/>
              <a:t>spiega</a:t>
            </a:r>
            <a:r>
              <a:rPr lang="en-US" dirty="0" smtClean="0"/>
              <a:t> la </a:t>
            </a:r>
            <a:r>
              <a:rPr lang="en-US" dirty="0" err="1" smtClean="0"/>
              <a:t>sensazione</a:t>
            </a:r>
            <a:r>
              <a:rPr lang="en-US" dirty="0" smtClean="0"/>
              <a:t> </a:t>
            </a:r>
            <a:r>
              <a:rPr lang="en-US" dirty="0" err="1" smtClean="0"/>
              <a:t>di</a:t>
            </a:r>
            <a:r>
              <a:rPr lang="en-US" dirty="0" smtClean="0"/>
              <a:t> ‘</a:t>
            </a:r>
            <a:r>
              <a:rPr lang="en-US" dirty="0" err="1" smtClean="0"/>
              <a:t>pungente</a:t>
            </a:r>
            <a:r>
              <a:rPr lang="en-US" dirty="0" smtClean="0"/>
              <a:t>’ </a:t>
            </a:r>
            <a:r>
              <a:rPr lang="en-US" dirty="0" err="1" smtClean="0"/>
              <a:t>dell’origano</a:t>
            </a:r>
            <a:r>
              <a:rPr lang="en-US" dirty="0" smtClean="0"/>
              <a:t>.</a:t>
            </a:r>
          </a:p>
          <a:p>
            <a:pPr>
              <a:defRPr/>
            </a:pP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pPr>
              <a:defRPr/>
            </a:pPr>
            <a:r>
              <a:rPr lang="en-US" sz="2400" dirty="0" smtClean="0"/>
              <a:t>Br J </a:t>
            </a:r>
            <a:r>
              <a:rPr lang="en-US" sz="2400" dirty="0" err="1" smtClean="0"/>
              <a:t>Pharmacol</a:t>
            </a:r>
            <a:r>
              <a:rPr lang="en-US" sz="2400" dirty="0" smtClean="0"/>
              <a:t>. 2008 Apr;153(8):1739-49. </a:t>
            </a:r>
            <a:r>
              <a:rPr lang="en-US" sz="2400" dirty="0" err="1" smtClean="0"/>
              <a:t>Epub</a:t>
            </a:r>
            <a:r>
              <a:rPr lang="en-US" sz="2400" dirty="0" smtClean="0"/>
              <a:t> 2008 Mar 10.</a:t>
            </a:r>
            <a:r>
              <a:rPr lang="it-IT" sz="2400" dirty="0" smtClean="0">
                <a:hlinkClick r:id="rId2"/>
              </a:rPr>
              <a:t> </a:t>
            </a:r>
            <a:r>
              <a:rPr lang="en-US" sz="2400" dirty="0" smtClean="0"/>
              <a:t>Links</a:t>
            </a:r>
            <a:r>
              <a:rPr lang="it-IT" sz="2400" dirty="0" smtClean="0"/>
              <a:t/>
            </a:r>
            <a:br>
              <a:rPr lang="it-IT" sz="2400" dirty="0" smtClean="0"/>
            </a:br>
            <a:r>
              <a:rPr lang="en-US" sz="2400" b="1" dirty="0" err="1" smtClean="0"/>
              <a:t>Thymol</a:t>
            </a:r>
            <a:r>
              <a:rPr lang="en-US" sz="2400" b="1" dirty="0" smtClean="0"/>
              <a:t> and related alkyl phenols activate the hTRPA1 channel.</a:t>
            </a:r>
            <a:r>
              <a:rPr lang="it-IT" sz="2400" dirty="0" smtClean="0"/>
              <a:t/>
            </a:r>
            <a:br>
              <a:rPr lang="it-IT" sz="2400" dirty="0" smtClean="0"/>
            </a:br>
            <a:r>
              <a:rPr lang="en-US" sz="1100" b="1" dirty="0" smtClean="0">
                <a:hlinkClick r:id="rId3"/>
              </a:rPr>
              <a:t>Lee SP</a:t>
            </a:r>
            <a:r>
              <a:rPr lang="en-US" sz="1100" dirty="0" smtClean="0"/>
              <a:t>, </a:t>
            </a:r>
            <a:r>
              <a:rPr lang="en-US" sz="1100" b="1" dirty="0" smtClean="0">
                <a:hlinkClick r:id="rId4"/>
              </a:rPr>
              <a:t>Buber MT</a:t>
            </a:r>
            <a:r>
              <a:rPr lang="en-US" sz="1100" dirty="0" smtClean="0"/>
              <a:t>, </a:t>
            </a:r>
            <a:r>
              <a:rPr lang="en-US" sz="1100" b="1" dirty="0" smtClean="0">
                <a:hlinkClick r:id="rId5"/>
              </a:rPr>
              <a:t>Yang Q</a:t>
            </a:r>
            <a:r>
              <a:rPr lang="en-US" sz="1100" dirty="0" smtClean="0"/>
              <a:t>, </a:t>
            </a:r>
            <a:r>
              <a:rPr lang="en-US" sz="1100" b="1" dirty="0" err="1" smtClean="0">
                <a:hlinkClick r:id="rId6"/>
              </a:rPr>
              <a:t>Cerne</a:t>
            </a:r>
            <a:r>
              <a:rPr lang="en-US" sz="1100" b="1" dirty="0" smtClean="0">
                <a:hlinkClick r:id="rId6"/>
              </a:rPr>
              <a:t> R</a:t>
            </a:r>
            <a:r>
              <a:rPr lang="en-US" sz="1100" dirty="0" smtClean="0"/>
              <a:t>, </a:t>
            </a:r>
            <a:r>
              <a:rPr lang="en-US" sz="1100" b="1" dirty="0" smtClean="0">
                <a:hlinkClick r:id="rId7"/>
              </a:rPr>
              <a:t>Cortés RY</a:t>
            </a:r>
            <a:r>
              <a:rPr lang="en-US" sz="1100" dirty="0" smtClean="0"/>
              <a:t>, </a:t>
            </a:r>
            <a:r>
              <a:rPr lang="en-US" sz="1100" b="1" dirty="0" err="1" smtClean="0">
                <a:hlinkClick r:id="rId8"/>
              </a:rPr>
              <a:t>Sprous</a:t>
            </a:r>
            <a:r>
              <a:rPr lang="en-US" sz="1100" b="1" dirty="0" smtClean="0">
                <a:hlinkClick r:id="rId8"/>
              </a:rPr>
              <a:t> DG</a:t>
            </a:r>
            <a:r>
              <a:rPr lang="en-US" sz="1100" dirty="0" smtClean="0"/>
              <a:t>, </a:t>
            </a:r>
            <a:r>
              <a:rPr lang="en-US" sz="1100" b="1" dirty="0" smtClean="0">
                <a:hlinkClick r:id="rId9"/>
              </a:rPr>
              <a:t>Bryant RW</a:t>
            </a:r>
            <a:r>
              <a:rPr lang="en-US" sz="1100" dirty="0" smtClean="0"/>
              <a:t>.</a:t>
            </a:r>
            <a:r>
              <a:rPr lang="it-IT" sz="1100" dirty="0" smtClean="0"/>
              <a:t/>
            </a:r>
            <a:br>
              <a:rPr lang="it-IT" sz="1100" dirty="0" smtClean="0"/>
            </a:br>
            <a:endParaRPr lang="it-IT" sz="1100" dirty="0"/>
          </a:p>
        </p:txBody>
      </p:sp>
      <p:sp>
        <p:nvSpPr>
          <p:cNvPr id="3" name="Segnaposto contenuto 2"/>
          <p:cNvSpPr>
            <a:spLocks noGrp="1"/>
          </p:cNvSpPr>
          <p:nvPr>
            <p:ph idx="1"/>
          </p:nvPr>
        </p:nvSpPr>
        <p:spPr/>
        <p:txBody>
          <a:bodyPr>
            <a:normAutofit fontScale="92500"/>
          </a:bodyPr>
          <a:lstStyle/>
          <a:p>
            <a:pPr>
              <a:defRPr/>
            </a:pPr>
            <a:r>
              <a:rPr lang="en-US" dirty="0" smtClean="0"/>
              <a:t>Il </a:t>
            </a:r>
            <a:r>
              <a:rPr lang="en-US" b="1" dirty="0" err="1" smtClean="0"/>
              <a:t>Timolo</a:t>
            </a:r>
            <a:r>
              <a:rPr lang="en-US" dirty="0" smtClean="0"/>
              <a:t> </a:t>
            </a:r>
            <a:r>
              <a:rPr lang="en-US" dirty="0" err="1" smtClean="0"/>
              <a:t>attiva</a:t>
            </a:r>
            <a:r>
              <a:rPr lang="en-US" dirty="0" smtClean="0"/>
              <a:t> </a:t>
            </a:r>
            <a:r>
              <a:rPr lang="en-US" dirty="0" err="1" smtClean="0"/>
              <a:t>energicamente</a:t>
            </a:r>
            <a:r>
              <a:rPr lang="en-US" dirty="0" smtClean="0"/>
              <a:t> </a:t>
            </a:r>
            <a:r>
              <a:rPr lang="en-US" dirty="0" err="1" smtClean="0"/>
              <a:t>una</a:t>
            </a:r>
            <a:r>
              <a:rPr lang="en-US" dirty="0" smtClean="0"/>
              <a:t> </a:t>
            </a:r>
            <a:r>
              <a:rPr lang="en-US" dirty="0" err="1" smtClean="0"/>
              <a:t>risposta</a:t>
            </a:r>
            <a:r>
              <a:rPr lang="en-US" dirty="0" smtClean="0"/>
              <a:t> </a:t>
            </a:r>
            <a:r>
              <a:rPr lang="en-US" dirty="0" err="1" smtClean="0"/>
              <a:t>di</a:t>
            </a:r>
            <a:r>
              <a:rPr lang="en-US" dirty="0" smtClean="0"/>
              <a:t> </a:t>
            </a:r>
            <a:r>
              <a:rPr lang="en-US" dirty="0" err="1" smtClean="0"/>
              <a:t>potenziale</a:t>
            </a:r>
            <a:r>
              <a:rPr lang="en-US" dirty="0" smtClean="0"/>
              <a:t> </a:t>
            </a:r>
            <a:r>
              <a:rPr lang="en-US" dirty="0" err="1" smtClean="0"/>
              <a:t>di</a:t>
            </a:r>
            <a:r>
              <a:rPr lang="en-US" dirty="0" smtClean="0"/>
              <a:t> </a:t>
            </a:r>
            <a:r>
              <a:rPr lang="en-US" dirty="0" err="1" smtClean="0"/>
              <a:t>membrana</a:t>
            </a:r>
            <a:r>
              <a:rPr lang="en-US" dirty="0" smtClean="0"/>
              <a:t> con </a:t>
            </a:r>
            <a:r>
              <a:rPr lang="en-US" dirty="0" err="1" smtClean="0"/>
              <a:t>aumento</a:t>
            </a:r>
            <a:r>
              <a:rPr lang="en-US" dirty="0" smtClean="0"/>
              <a:t> del Ca </a:t>
            </a:r>
            <a:r>
              <a:rPr lang="en-US" dirty="0" err="1" smtClean="0"/>
              <a:t>intracellulare</a:t>
            </a:r>
            <a:r>
              <a:rPr lang="en-US" dirty="0" smtClean="0"/>
              <a:t> </a:t>
            </a:r>
            <a:r>
              <a:rPr lang="en-US" dirty="0" err="1" smtClean="0"/>
              <a:t>nel</a:t>
            </a:r>
            <a:r>
              <a:rPr lang="en-US" dirty="0" smtClean="0"/>
              <a:t> </a:t>
            </a:r>
            <a:r>
              <a:rPr lang="en-US" dirty="0" err="1" smtClean="0"/>
              <a:t>canale</a:t>
            </a:r>
            <a:r>
              <a:rPr lang="en-US" dirty="0" smtClean="0"/>
              <a:t> hTRPA1</a:t>
            </a:r>
          </a:p>
          <a:p>
            <a:pPr>
              <a:defRPr/>
            </a:pPr>
            <a:r>
              <a:rPr lang="en-US" dirty="0" smtClean="0"/>
              <a:t> Ma la </a:t>
            </a:r>
            <a:r>
              <a:rPr lang="en-US" dirty="0" err="1" smtClean="0"/>
              <a:t>attivazione</a:t>
            </a:r>
            <a:r>
              <a:rPr lang="en-US" dirty="0" smtClean="0"/>
              <a:t> </a:t>
            </a:r>
            <a:r>
              <a:rPr lang="en-US" dirty="0" err="1" smtClean="0"/>
              <a:t>da</a:t>
            </a:r>
            <a:r>
              <a:rPr lang="en-US" dirty="0" smtClean="0"/>
              <a:t> </a:t>
            </a:r>
            <a:r>
              <a:rPr lang="en-US" dirty="0" err="1" smtClean="0"/>
              <a:t>timolo</a:t>
            </a:r>
            <a:r>
              <a:rPr lang="en-US" dirty="0" smtClean="0"/>
              <a:t> </a:t>
            </a:r>
            <a:r>
              <a:rPr lang="en-US" dirty="0" err="1" smtClean="0"/>
              <a:t>subito</a:t>
            </a:r>
            <a:r>
              <a:rPr lang="en-US" dirty="0" smtClean="0"/>
              <a:t> </a:t>
            </a:r>
            <a:r>
              <a:rPr lang="en-US" dirty="0" err="1" smtClean="0"/>
              <a:t>dopo</a:t>
            </a:r>
            <a:r>
              <a:rPr lang="en-US" dirty="0" smtClean="0"/>
              <a:t> </a:t>
            </a:r>
            <a:r>
              <a:rPr lang="en-US" dirty="0" err="1" smtClean="0"/>
              <a:t>desensibilizza</a:t>
            </a:r>
            <a:r>
              <a:rPr lang="en-US" dirty="0" smtClean="0"/>
              <a:t> </a:t>
            </a:r>
            <a:r>
              <a:rPr lang="en-US" dirty="0" err="1" smtClean="0"/>
              <a:t>il</a:t>
            </a:r>
            <a:r>
              <a:rPr lang="en-US" dirty="0" smtClean="0"/>
              <a:t> hTRPA1 verso </a:t>
            </a:r>
            <a:r>
              <a:rPr lang="en-US" dirty="0" err="1" smtClean="0"/>
              <a:t>ulteriori</a:t>
            </a:r>
            <a:r>
              <a:rPr lang="en-US" dirty="0" smtClean="0"/>
              <a:t> </a:t>
            </a:r>
            <a:r>
              <a:rPr lang="en-US" dirty="0" err="1" smtClean="0"/>
              <a:t>esposizioni</a:t>
            </a:r>
            <a:r>
              <a:rPr lang="en-US" dirty="0" smtClean="0"/>
              <a:t> al </a:t>
            </a:r>
            <a:r>
              <a:rPr lang="en-US" dirty="0" err="1" smtClean="0"/>
              <a:t>timolo</a:t>
            </a:r>
            <a:r>
              <a:rPr lang="en-US" dirty="0" smtClean="0"/>
              <a:t> o al </a:t>
            </a:r>
            <a:r>
              <a:rPr lang="en-US" dirty="0" err="1" smtClean="0"/>
              <a:t>suo</a:t>
            </a:r>
            <a:r>
              <a:rPr lang="en-US" dirty="0" smtClean="0"/>
              <a:t> </a:t>
            </a:r>
            <a:r>
              <a:rPr lang="en-US" dirty="0" err="1" smtClean="0"/>
              <a:t>ligando</a:t>
            </a:r>
            <a:r>
              <a:rPr lang="en-US" dirty="0" smtClean="0"/>
              <a:t> </a:t>
            </a:r>
            <a:r>
              <a:rPr lang="en-US" dirty="0" err="1" smtClean="0"/>
              <a:t>allyl</a:t>
            </a:r>
            <a:r>
              <a:rPr lang="en-US" dirty="0" smtClean="0"/>
              <a:t> </a:t>
            </a:r>
            <a:r>
              <a:rPr lang="en-US" dirty="0" err="1" smtClean="0"/>
              <a:t>isothiocyanate</a:t>
            </a:r>
            <a:r>
              <a:rPr lang="en-US" dirty="0" smtClean="0"/>
              <a:t> </a:t>
            </a:r>
          </a:p>
          <a:p>
            <a:pPr>
              <a:defRPr/>
            </a:pPr>
            <a:r>
              <a:rPr lang="en-US" dirty="0" err="1" smtClean="0"/>
              <a:t>Questi</a:t>
            </a:r>
            <a:r>
              <a:rPr lang="en-US" dirty="0" smtClean="0"/>
              <a:t> </a:t>
            </a:r>
            <a:r>
              <a:rPr lang="en-US" dirty="0" err="1" smtClean="0"/>
              <a:t>risultati</a:t>
            </a:r>
            <a:r>
              <a:rPr lang="en-US" dirty="0" smtClean="0"/>
              <a:t> </a:t>
            </a:r>
            <a:r>
              <a:rPr lang="en-US" dirty="0" err="1" smtClean="0"/>
              <a:t>suggeriscono</a:t>
            </a:r>
            <a:r>
              <a:rPr lang="en-US" dirty="0" smtClean="0"/>
              <a:t> </a:t>
            </a:r>
            <a:r>
              <a:rPr lang="en-US" dirty="0" err="1" smtClean="0"/>
              <a:t>che</a:t>
            </a:r>
            <a:r>
              <a:rPr lang="en-US" dirty="0" smtClean="0"/>
              <a:t> </a:t>
            </a:r>
            <a:r>
              <a:rPr lang="en-US" dirty="0" err="1" smtClean="0"/>
              <a:t>il</a:t>
            </a:r>
            <a:r>
              <a:rPr lang="en-US" dirty="0" smtClean="0"/>
              <a:t> hTRPA1 è </a:t>
            </a:r>
            <a:r>
              <a:rPr lang="en-US" dirty="0" err="1" smtClean="0"/>
              <a:t>il</a:t>
            </a:r>
            <a:r>
              <a:rPr lang="en-US" dirty="0" smtClean="0"/>
              <a:t> </a:t>
            </a:r>
            <a:r>
              <a:rPr lang="en-US" dirty="0" err="1" smtClean="0"/>
              <a:t>sensore</a:t>
            </a:r>
            <a:r>
              <a:rPr lang="en-US" dirty="0" smtClean="0"/>
              <a:t> </a:t>
            </a:r>
            <a:r>
              <a:rPr lang="en-US" dirty="0" err="1" smtClean="0"/>
              <a:t>della</a:t>
            </a:r>
            <a:r>
              <a:rPr lang="en-US" dirty="0" smtClean="0"/>
              <a:t> </a:t>
            </a:r>
            <a:r>
              <a:rPr lang="en-US" dirty="0" err="1" smtClean="0"/>
              <a:t>proprietà</a:t>
            </a:r>
            <a:r>
              <a:rPr lang="en-US" dirty="0" smtClean="0"/>
              <a:t> </a:t>
            </a:r>
            <a:r>
              <a:rPr lang="en-US" dirty="0" err="1" smtClean="0"/>
              <a:t>pungente</a:t>
            </a:r>
            <a:r>
              <a:rPr lang="en-US" dirty="0" smtClean="0"/>
              <a:t> o </a:t>
            </a:r>
            <a:r>
              <a:rPr lang="en-US" dirty="0" err="1" smtClean="0"/>
              <a:t>aversiva</a:t>
            </a:r>
            <a:r>
              <a:rPr lang="en-US" dirty="0" smtClean="0"/>
              <a:t> </a:t>
            </a:r>
            <a:r>
              <a:rPr lang="en-US" dirty="0" err="1" smtClean="0"/>
              <a:t>di</a:t>
            </a:r>
            <a:r>
              <a:rPr lang="en-US" dirty="0" smtClean="0"/>
              <a:t> </a:t>
            </a:r>
            <a:r>
              <a:rPr lang="en-US" dirty="0" err="1" smtClean="0"/>
              <a:t>questi</a:t>
            </a:r>
            <a:r>
              <a:rPr lang="en-US" dirty="0" smtClean="0"/>
              <a:t> </a:t>
            </a:r>
            <a:r>
              <a:rPr lang="en-US" dirty="0" err="1" smtClean="0"/>
              <a:t>importanti</a:t>
            </a:r>
            <a:r>
              <a:rPr lang="en-US" dirty="0" smtClean="0"/>
              <a:t> </a:t>
            </a:r>
            <a:r>
              <a:rPr lang="en-US" dirty="0" err="1" smtClean="0"/>
              <a:t>fenoli</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solidFill>
            <a:srgbClr val="99FF66"/>
          </a:solidFill>
        </p:spPr>
        <p:txBody>
          <a:bodyPr/>
          <a:lstStyle/>
          <a:p>
            <a:r>
              <a:rPr lang="it-IT" sz="2000" smtClean="0"/>
              <a:t>Parasitol Res. 2007 Jul;101(2):443-52. Epub 2007 Mar 7.</a:t>
            </a:r>
            <a:r>
              <a:rPr lang="it-IT" sz="2000" smtClean="0">
                <a:hlinkClick r:id="rId2"/>
              </a:rPr>
              <a:t> </a:t>
            </a:r>
            <a:r>
              <a:rPr lang="it-IT" sz="2000" smtClean="0"/>
              <a:t>Links</a:t>
            </a:r>
            <a:br>
              <a:rPr lang="it-IT" sz="2000" smtClean="0"/>
            </a:br>
            <a:r>
              <a:rPr lang="it-IT" sz="2000" b="1" smtClean="0"/>
              <a:t>Antigiardial activity of Ocimum basilicum essential oil.</a:t>
            </a:r>
            <a:r>
              <a:rPr lang="it-IT" sz="2000" smtClean="0"/>
              <a:t/>
            </a:r>
            <a:br>
              <a:rPr lang="it-IT" sz="2000" smtClean="0"/>
            </a:br>
            <a:r>
              <a:rPr lang="it-IT" sz="1000" b="1" smtClean="0">
                <a:hlinkClick r:id="rId3"/>
              </a:rPr>
              <a:t>de Almeida I</a:t>
            </a:r>
            <a:r>
              <a:rPr lang="it-IT" sz="1000" smtClean="0"/>
              <a:t>, </a:t>
            </a:r>
            <a:r>
              <a:rPr lang="it-IT" sz="1000" b="1" smtClean="0">
                <a:hlinkClick r:id="rId4"/>
              </a:rPr>
              <a:t>Alviano DS</a:t>
            </a:r>
            <a:r>
              <a:rPr lang="it-IT" sz="1000" smtClean="0"/>
              <a:t>, </a:t>
            </a:r>
            <a:r>
              <a:rPr lang="it-IT" sz="1000" b="1" smtClean="0">
                <a:hlinkClick r:id="rId5"/>
              </a:rPr>
              <a:t>Vieira DP</a:t>
            </a:r>
            <a:r>
              <a:rPr lang="it-IT" sz="1000" smtClean="0"/>
              <a:t>, </a:t>
            </a:r>
            <a:r>
              <a:rPr lang="it-IT" sz="1000" b="1" smtClean="0">
                <a:hlinkClick r:id="rId6"/>
              </a:rPr>
              <a:t>Alves PB</a:t>
            </a:r>
            <a:r>
              <a:rPr lang="it-IT" sz="1000" smtClean="0"/>
              <a:t>, </a:t>
            </a:r>
            <a:r>
              <a:rPr lang="it-IT" sz="1000" b="1" smtClean="0">
                <a:hlinkClick r:id="rId7"/>
              </a:rPr>
              <a:t>Blank AF</a:t>
            </a:r>
            <a:r>
              <a:rPr lang="it-IT" sz="1000" smtClean="0"/>
              <a:t>, </a:t>
            </a:r>
            <a:r>
              <a:rPr lang="it-IT" sz="1000" b="1" smtClean="0">
                <a:hlinkClick r:id="rId8"/>
              </a:rPr>
              <a:t>Lopes AH</a:t>
            </a:r>
            <a:r>
              <a:rPr lang="it-IT" sz="1000" smtClean="0"/>
              <a:t>, </a:t>
            </a:r>
            <a:r>
              <a:rPr lang="it-IT" sz="1000" b="1" smtClean="0">
                <a:hlinkClick r:id="rId9"/>
              </a:rPr>
              <a:t>Alviano CS</a:t>
            </a:r>
            <a:r>
              <a:rPr lang="it-IT" sz="1000" smtClean="0"/>
              <a:t>, </a:t>
            </a:r>
            <a:r>
              <a:rPr lang="it-IT" sz="1000" b="1" smtClean="0">
                <a:hlinkClick r:id="rId10"/>
              </a:rPr>
              <a:t>Rosa Mdo S</a:t>
            </a:r>
            <a:r>
              <a:rPr lang="it-IT" sz="1000" smtClean="0"/>
              <a:t>.</a:t>
            </a:r>
            <a:br>
              <a:rPr lang="it-IT" sz="1000" smtClean="0"/>
            </a:br>
            <a:endParaRPr lang="it-IT" sz="1000" smtClean="0"/>
          </a:p>
        </p:txBody>
      </p:sp>
      <p:sp>
        <p:nvSpPr>
          <p:cNvPr id="28675" name="Segnaposto contenuto 2"/>
          <p:cNvSpPr>
            <a:spLocks noGrp="1"/>
          </p:cNvSpPr>
          <p:nvPr>
            <p:ph idx="1"/>
          </p:nvPr>
        </p:nvSpPr>
        <p:spPr>
          <a:xfrm>
            <a:off x="457200" y="1428750"/>
            <a:ext cx="8229600" cy="4697413"/>
          </a:xfrm>
        </p:spPr>
        <p:txBody>
          <a:bodyPr>
            <a:normAutofit lnSpcReduction="10000"/>
          </a:bodyPr>
          <a:lstStyle/>
          <a:p>
            <a:endParaRPr lang="en-GB" sz="2000" smtClean="0"/>
          </a:p>
          <a:p>
            <a:endParaRPr lang="en-GB" sz="2000" smtClean="0"/>
          </a:p>
          <a:p>
            <a:endParaRPr lang="en-GB" sz="2000" smtClean="0"/>
          </a:p>
          <a:p>
            <a:endParaRPr lang="en-GB" sz="2000" smtClean="0"/>
          </a:p>
          <a:p>
            <a:r>
              <a:rPr lang="en-GB" sz="2000" smtClean="0"/>
              <a:t>Nahrung. 2003 Apr;47(2):117-21. Links</a:t>
            </a:r>
            <a:endParaRPr lang="it-IT" sz="2000" smtClean="0"/>
          </a:p>
          <a:p>
            <a:r>
              <a:rPr lang="en-GB" sz="2000" b="1" smtClean="0"/>
              <a:t>Antifungal activity of peppermint and sweet basil essential oils and their major aroma constituents on some plant pathogenic fungi from the vapor phase.  </a:t>
            </a:r>
            <a:r>
              <a:rPr lang="en-GB" sz="1000" b="1" smtClean="0">
                <a:hlinkClick r:id="rId11"/>
              </a:rPr>
              <a:t>Edris AE</a:t>
            </a:r>
            <a:r>
              <a:rPr lang="en-GB" sz="1000" smtClean="0"/>
              <a:t>, </a:t>
            </a:r>
            <a:r>
              <a:rPr lang="en-GB" sz="1000" b="1" smtClean="0">
                <a:hlinkClick r:id="rId12"/>
              </a:rPr>
              <a:t>Farrag ES</a:t>
            </a:r>
            <a:r>
              <a:rPr lang="en-GB" sz="1000" smtClean="0"/>
              <a:t>.</a:t>
            </a:r>
            <a:endParaRPr lang="it-IT" sz="1000" smtClean="0"/>
          </a:p>
          <a:p>
            <a:r>
              <a:rPr lang="it-IT" sz="2000" smtClean="0"/>
              <a:t>Microbiol Res. 1999 Dec;154(3):267-73. Links</a:t>
            </a:r>
          </a:p>
          <a:p>
            <a:r>
              <a:rPr lang="en-GB" sz="2000" b="1" smtClean="0"/>
              <a:t>Bactericidal activities of essential oils of basil and sage against a range of bacteria and the effect of these essential oils on Vibrio parahaemolyticus. </a:t>
            </a:r>
            <a:r>
              <a:rPr lang="it-IT" sz="1000" b="1" smtClean="0">
                <a:hlinkClick r:id="rId13"/>
              </a:rPr>
              <a:t>Koga T</a:t>
            </a:r>
            <a:r>
              <a:rPr lang="it-IT" sz="1000" smtClean="0"/>
              <a:t>, </a:t>
            </a:r>
            <a:r>
              <a:rPr lang="it-IT" sz="1000" b="1" smtClean="0">
                <a:hlinkClick r:id="rId14"/>
              </a:rPr>
              <a:t>Hirota N</a:t>
            </a:r>
            <a:r>
              <a:rPr lang="it-IT" sz="1000" smtClean="0"/>
              <a:t>, </a:t>
            </a:r>
            <a:r>
              <a:rPr lang="it-IT" sz="1000" b="1" smtClean="0">
                <a:hlinkClick r:id="rId15"/>
              </a:rPr>
              <a:t>Takumi K</a:t>
            </a:r>
            <a:r>
              <a:rPr lang="it-IT" sz="1000" smtClean="0"/>
              <a:t>.</a:t>
            </a:r>
          </a:p>
          <a:p>
            <a:r>
              <a:rPr lang="it-IT" smtClean="0"/>
              <a:t>Insalata di pomodori con ANTIBIOTICI ??</a:t>
            </a:r>
          </a:p>
        </p:txBody>
      </p:sp>
      <p:sp>
        <p:nvSpPr>
          <p:cNvPr id="4" name="Segnaposto piè di pagina 3"/>
          <p:cNvSpPr>
            <a:spLocks noGrp="1"/>
          </p:cNvSpPr>
          <p:nvPr>
            <p:ph type="ftr" sz="quarter" idx="11"/>
          </p:nvPr>
        </p:nvSpPr>
        <p:spPr/>
        <p:txBody>
          <a:bodyPr/>
          <a:lstStyle/>
          <a:p>
            <a:pPr>
              <a:defRPr/>
            </a:pPr>
            <a:r>
              <a:rPr lang="en-GB" dirty="0" smtClean="0"/>
              <a:t>ELFID -UNINA Federico II</a:t>
            </a:r>
            <a:endParaRPr lang="en-GB" dirty="0"/>
          </a:p>
        </p:txBody>
      </p:sp>
      <p:pic>
        <p:nvPicPr>
          <p:cNvPr id="28677" name="Picture 2" descr="http://t0.gstatic.com/images?q=tbn:PJGI2joUWOXXuM:http://blog.leiweb.it/marinaterragni/files/2008/11/basilico.jpg">
            <a:hlinkClick r:id="rId16"/>
          </p:cNvPr>
          <p:cNvPicPr>
            <a:picLocks noChangeAspect="1" noChangeArrowheads="1"/>
          </p:cNvPicPr>
          <p:nvPr/>
        </p:nvPicPr>
        <p:blipFill>
          <a:blip r:embed="rId17" cstate="print"/>
          <a:srcRect/>
          <a:stretch>
            <a:fillRect/>
          </a:stretch>
        </p:blipFill>
        <p:spPr bwMode="auto">
          <a:xfrm>
            <a:off x="642938" y="1571625"/>
            <a:ext cx="1714500" cy="1289050"/>
          </a:xfrm>
          <a:prstGeom prst="rect">
            <a:avLst/>
          </a:prstGeom>
          <a:noFill/>
          <a:ln w="9525">
            <a:noFill/>
            <a:miter lim="800000"/>
            <a:headEnd/>
            <a:tailEnd/>
          </a:ln>
        </p:spPr>
      </p:pic>
      <p:pic>
        <p:nvPicPr>
          <p:cNvPr id="28678" name="Picture 4" descr="http://t0.gstatic.com/images?q=tbn:VoJY6nCuCcd2AM:http://www.alberghiera.it/img/news_immagini/4220093792705_timo.jpg">
            <a:hlinkClick r:id="rId18"/>
          </p:cNvPr>
          <p:cNvPicPr>
            <a:picLocks noChangeAspect="1" noChangeArrowheads="1"/>
          </p:cNvPicPr>
          <p:nvPr/>
        </p:nvPicPr>
        <p:blipFill>
          <a:blip r:embed="rId19" cstate="print"/>
          <a:srcRect/>
          <a:stretch>
            <a:fillRect/>
          </a:stretch>
        </p:blipFill>
        <p:spPr bwMode="auto">
          <a:xfrm>
            <a:off x="2571750" y="1571625"/>
            <a:ext cx="1657350" cy="1246188"/>
          </a:xfrm>
          <a:prstGeom prst="rect">
            <a:avLst/>
          </a:prstGeom>
          <a:noFill/>
          <a:ln w="9525">
            <a:noFill/>
            <a:miter lim="800000"/>
            <a:headEnd/>
            <a:tailEnd/>
          </a:ln>
        </p:spPr>
      </p:pic>
      <p:pic>
        <p:nvPicPr>
          <p:cNvPr id="28679" name="Picture 6" descr="http://t0.gstatic.com/images?q=tbn:4M24wJ6wOPH_TM:http://www.elicriso.it/it/piante_allucinogene/salvia_divinorum/1Salvia_Divinorum.jpg">
            <a:hlinkClick r:id="rId20"/>
          </p:cNvPr>
          <p:cNvPicPr>
            <a:picLocks noChangeAspect="1" noChangeArrowheads="1"/>
          </p:cNvPicPr>
          <p:nvPr/>
        </p:nvPicPr>
        <p:blipFill>
          <a:blip r:embed="rId21" cstate="print"/>
          <a:srcRect/>
          <a:stretch>
            <a:fillRect/>
          </a:stretch>
        </p:blipFill>
        <p:spPr bwMode="auto">
          <a:xfrm>
            <a:off x="4643438" y="1500188"/>
            <a:ext cx="1285875" cy="1390650"/>
          </a:xfrm>
          <a:prstGeom prst="rect">
            <a:avLst/>
          </a:prstGeom>
          <a:noFill/>
          <a:ln w="9525">
            <a:noFill/>
            <a:miter lim="800000"/>
            <a:headEnd/>
            <a:tailEnd/>
          </a:ln>
        </p:spPr>
      </p:pic>
      <p:pic>
        <p:nvPicPr>
          <p:cNvPr id="28680" name="Picture 8" descr="http://t2.gstatic.com/images?q=tbn:UZcqKSp3eywr5M:http://www.cosmeticinaturali.biz/wp-content/uploads/2009/07/menta-thumb5318674.jpg">
            <a:hlinkClick r:id="rId22"/>
          </p:cNvPr>
          <p:cNvPicPr>
            <a:picLocks noChangeAspect="1" noChangeArrowheads="1"/>
          </p:cNvPicPr>
          <p:nvPr/>
        </p:nvPicPr>
        <p:blipFill>
          <a:blip r:embed="rId23" cstate="print"/>
          <a:srcRect/>
          <a:stretch>
            <a:fillRect/>
          </a:stretch>
        </p:blipFill>
        <p:spPr bwMode="auto">
          <a:xfrm>
            <a:off x="6715125" y="1571625"/>
            <a:ext cx="1500188"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ppt_x"/>
                                          </p:val>
                                        </p:tav>
                                        <p:tav tm="100000">
                                          <p:val>
                                            <p:strVal val="#ppt_x"/>
                                          </p:val>
                                        </p:tav>
                                      </p:tavLst>
                                    </p:anim>
                                    <p:anim calcmode="lin" valueType="num">
                                      <p:cBhvr additive="base">
                                        <p:cTn id="8"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8"/>
                                        </p:tgtEl>
                                        <p:attrNameLst>
                                          <p:attrName>style.visibility</p:attrName>
                                        </p:attrNameLst>
                                      </p:cBhvr>
                                      <p:to>
                                        <p:strVal val="visible"/>
                                      </p:to>
                                    </p:set>
                                    <p:anim calcmode="lin" valueType="num">
                                      <p:cBhvr additive="base">
                                        <p:cTn id="13" dur="500" fill="hold"/>
                                        <p:tgtEl>
                                          <p:spTgt spid="28678"/>
                                        </p:tgtEl>
                                        <p:attrNameLst>
                                          <p:attrName>ppt_x</p:attrName>
                                        </p:attrNameLst>
                                      </p:cBhvr>
                                      <p:tavLst>
                                        <p:tav tm="0">
                                          <p:val>
                                            <p:strVal val="#ppt_x"/>
                                          </p:val>
                                        </p:tav>
                                        <p:tav tm="100000">
                                          <p:val>
                                            <p:strVal val="#ppt_x"/>
                                          </p:val>
                                        </p:tav>
                                      </p:tavLst>
                                    </p:anim>
                                    <p:anim calcmode="lin" valueType="num">
                                      <p:cBhvr additive="base">
                                        <p:cTn id="14"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500" fill="hold"/>
                                        <p:tgtEl>
                                          <p:spTgt spid="28679"/>
                                        </p:tgtEl>
                                        <p:attrNameLst>
                                          <p:attrName>ppt_x</p:attrName>
                                        </p:attrNameLst>
                                      </p:cBhvr>
                                      <p:tavLst>
                                        <p:tav tm="0">
                                          <p:val>
                                            <p:strVal val="#ppt_x"/>
                                          </p:val>
                                        </p:tav>
                                        <p:tav tm="100000">
                                          <p:val>
                                            <p:strVal val="#ppt_x"/>
                                          </p:val>
                                        </p:tav>
                                      </p:tavLst>
                                    </p:anim>
                                    <p:anim calcmode="lin" valueType="num">
                                      <p:cBhvr additive="base">
                                        <p:cTn id="20"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80"/>
                                        </p:tgtEl>
                                        <p:attrNameLst>
                                          <p:attrName>style.visibility</p:attrName>
                                        </p:attrNameLst>
                                      </p:cBhvr>
                                      <p:to>
                                        <p:strVal val="visible"/>
                                      </p:to>
                                    </p:set>
                                    <p:anim calcmode="lin" valueType="num">
                                      <p:cBhvr additive="base">
                                        <p:cTn id="25" dur="500" fill="hold"/>
                                        <p:tgtEl>
                                          <p:spTgt spid="28680"/>
                                        </p:tgtEl>
                                        <p:attrNameLst>
                                          <p:attrName>ppt_x</p:attrName>
                                        </p:attrNameLst>
                                      </p:cBhvr>
                                      <p:tavLst>
                                        <p:tav tm="0">
                                          <p:val>
                                            <p:strVal val="#ppt_x"/>
                                          </p:val>
                                        </p:tav>
                                        <p:tav tm="100000">
                                          <p:val>
                                            <p:strVal val="#ppt_x"/>
                                          </p:val>
                                        </p:tav>
                                      </p:tavLst>
                                    </p:anim>
                                    <p:anim calcmode="lin" valueType="num">
                                      <p:cBhvr additive="base">
                                        <p:cTn id="26"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Effect transition="in" filter="diamond(in)">
                                      <p:cBhvr>
                                        <p:cTn id="31" dur="2000"/>
                                        <p:tgtEl>
                                          <p:spTgt spid="2867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8675">
                                            <p:txEl>
                                              <p:pRg st="5" end="5"/>
                                            </p:txEl>
                                          </p:spTgt>
                                        </p:tgtEl>
                                        <p:attrNameLst>
                                          <p:attrName>style.visibility</p:attrName>
                                        </p:attrNameLst>
                                      </p:cBhvr>
                                      <p:to>
                                        <p:strVal val="visible"/>
                                      </p:to>
                                    </p:set>
                                    <p:animEffect transition="in" filter="diamond(in)">
                                      <p:cBhvr>
                                        <p:cTn id="36" dur="2000"/>
                                        <p:tgtEl>
                                          <p:spTgt spid="2867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8675">
                                            <p:txEl>
                                              <p:pRg st="6" end="6"/>
                                            </p:txEl>
                                          </p:spTgt>
                                        </p:tgtEl>
                                        <p:attrNameLst>
                                          <p:attrName>style.visibility</p:attrName>
                                        </p:attrNameLst>
                                      </p:cBhvr>
                                      <p:to>
                                        <p:strVal val="visible"/>
                                      </p:to>
                                    </p:set>
                                    <p:animEffect transition="in" filter="diamond(in)">
                                      <p:cBhvr>
                                        <p:cTn id="41" dur="2000"/>
                                        <p:tgtEl>
                                          <p:spTgt spid="2867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8675">
                                            <p:txEl>
                                              <p:pRg st="7" end="7"/>
                                            </p:txEl>
                                          </p:spTgt>
                                        </p:tgtEl>
                                        <p:attrNameLst>
                                          <p:attrName>style.visibility</p:attrName>
                                        </p:attrNameLst>
                                      </p:cBhvr>
                                      <p:to>
                                        <p:strVal val="visible"/>
                                      </p:to>
                                    </p:set>
                                    <p:animEffect transition="in" filter="diamond(in)">
                                      <p:cBhvr>
                                        <p:cTn id="46" dur="2000"/>
                                        <p:tgtEl>
                                          <p:spTgt spid="2867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8675">
                                            <p:txEl>
                                              <p:pRg st="8" end="8"/>
                                            </p:txEl>
                                          </p:spTgt>
                                        </p:tgtEl>
                                        <p:attrNameLst>
                                          <p:attrName>style.visibility</p:attrName>
                                        </p:attrNameLst>
                                      </p:cBhvr>
                                      <p:to>
                                        <p:strVal val="visible"/>
                                      </p:to>
                                    </p:set>
                                    <p:animEffect transition="in" filter="diamond(in)">
                                      <p:cBhvr>
                                        <p:cTn id="51" dur="20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Erbe, sapori e … farmaci !</a:t>
            </a:r>
            <a:endParaRPr lang="it-IT" dirty="0"/>
          </a:p>
        </p:txBody>
      </p:sp>
      <p:sp>
        <p:nvSpPr>
          <p:cNvPr id="3" name="Segnaposto contenuto 2"/>
          <p:cNvSpPr>
            <a:spLocks noGrp="1"/>
          </p:cNvSpPr>
          <p:nvPr>
            <p:ph idx="1"/>
          </p:nvPr>
        </p:nvSpPr>
        <p:spPr/>
        <p:txBody>
          <a:bodyPr>
            <a:normAutofit fontScale="85000" lnSpcReduction="10000"/>
          </a:bodyPr>
          <a:lstStyle/>
          <a:p>
            <a:r>
              <a:rPr lang="it-IT" b="1" dirty="0" smtClean="0"/>
              <a:t>il basilico </a:t>
            </a:r>
            <a:r>
              <a:rPr lang="it-IT" dirty="0" smtClean="0"/>
              <a:t>inibisce l'aggregazione piastrinica indotta da ADP e da trombina, con effetto antitrombotico in vivo: è superiore all’ </a:t>
            </a:r>
            <a:r>
              <a:rPr lang="it-IT" dirty="0" err="1" smtClean="0"/>
              <a:t>aspirinetta</a:t>
            </a:r>
            <a:r>
              <a:rPr lang="it-IT" dirty="0" smtClean="0"/>
              <a:t>, utilizzata attualmente</a:t>
            </a:r>
          </a:p>
          <a:p>
            <a:r>
              <a:rPr lang="it-IT" dirty="0" smtClean="0"/>
              <a:t>gli </a:t>
            </a:r>
            <a:r>
              <a:rPr lang="it-IT" b="1" dirty="0" smtClean="0"/>
              <a:t>oli del basilico e della menta </a:t>
            </a:r>
            <a:r>
              <a:rPr lang="it-IT" dirty="0" smtClean="0"/>
              <a:t>hanno una attività antifungina contro i principali funghi responsabili di deterioramento della frutta durante le fasi di trasporto e immagazzinamento</a:t>
            </a:r>
          </a:p>
          <a:p>
            <a:r>
              <a:rPr lang="it-IT" b="1" dirty="0" smtClean="0"/>
              <a:t>basilico, origano, salvia, timo e menta </a:t>
            </a:r>
            <a:r>
              <a:rPr lang="it-IT" dirty="0" smtClean="0"/>
              <a:t>hanno un’efficace attività antiossidante come additivi alimentari, per ridurre il deterioramento ossidativo degli alimenti e migliorarne, quindi, la qualità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500188"/>
          </a:xfrm>
          <a:solidFill>
            <a:srgbClr val="FFFF00"/>
          </a:solidFill>
        </p:spPr>
        <p:txBody>
          <a:bodyPr>
            <a:normAutofit fontScale="90000"/>
          </a:bodyPr>
          <a:lstStyle/>
          <a:p>
            <a:pPr>
              <a:defRPr/>
            </a:pPr>
            <a:r>
              <a:rPr lang="en-US" sz="2700" dirty="0" smtClean="0"/>
              <a:t>Nat </a:t>
            </a:r>
            <a:r>
              <a:rPr lang="en-US" sz="2700" dirty="0" err="1" smtClean="0"/>
              <a:t>Neurosci</a:t>
            </a:r>
            <a:r>
              <a:rPr lang="en-US" sz="2700" dirty="0" smtClean="0"/>
              <a:t>. 2008 Mar;11(3):255-61. </a:t>
            </a:r>
            <a:r>
              <a:rPr lang="en-US" sz="2700" dirty="0" err="1" smtClean="0"/>
              <a:t>Epub</a:t>
            </a:r>
            <a:r>
              <a:rPr lang="en-US" sz="2700" dirty="0" smtClean="0"/>
              <a:t> 2008 Feb 24.</a:t>
            </a:r>
            <a:r>
              <a:rPr lang="it-IT" sz="2700" dirty="0" smtClean="0">
                <a:hlinkClick r:id="rId2"/>
              </a:rPr>
              <a:t> </a:t>
            </a:r>
            <a:r>
              <a:rPr lang="en-US" sz="2700" dirty="0" smtClean="0"/>
              <a:t>Links</a:t>
            </a:r>
            <a:r>
              <a:rPr lang="it-IT" sz="2700" dirty="0" smtClean="0"/>
              <a:t/>
            </a:r>
            <a:br>
              <a:rPr lang="it-IT" sz="2700" dirty="0" smtClean="0"/>
            </a:br>
            <a:r>
              <a:rPr lang="en-US" sz="2700" b="1" dirty="0" smtClean="0"/>
              <a:t>A single N-terminal </a:t>
            </a:r>
            <a:r>
              <a:rPr lang="en-US" sz="2700" b="1" dirty="0" err="1" smtClean="0"/>
              <a:t>cysteine</a:t>
            </a:r>
            <a:r>
              <a:rPr lang="en-US" sz="2700" b="1" dirty="0" smtClean="0"/>
              <a:t> in TRPV1 determines activation by pungent compounds from onion and garlic.</a:t>
            </a:r>
            <a:r>
              <a:rPr lang="it-IT" sz="2700" dirty="0" smtClean="0"/>
              <a:t/>
            </a:r>
            <a:br>
              <a:rPr lang="it-IT" sz="2700" dirty="0" smtClean="0"/>
            </a:br>
            <a:r>
              <a:rPr lang="it-IT" sz="1300" b="1" dirty="0" smtClean="0">
                <a:hlinkClick r:id="rId3"/>
              </a:rPr>
              <a:t>Salazar H</a:t>
            </a:r>
            <a:r>
              <a:rPr lang="it-IT" sz="1300" dirty="0" smtClean="0"/>
              <a:t>, </a:t>
            </a:r>
            <a:r>
              <a:rPr lang="it-IT" sz="1300" b="1" dirty="0" err="1" smtClean="0">
                <a:hlinkClick r:id="rId4"/>
              </a:rPr>
              <a:t>Llorente</a:t>
            </a:r>
            <a:r>
              <a:rPr lang="it-IT" sz="1300" b="1" dirty="0" smtClean="0">
                <a:hlinkClick r:id="rId4"/>
              </a:rPr>
              <a:t> I</a:t>
            </a:r>
            <a:r>
              <a:rPr lang="it-IT" sz="1300" dirty="0" smtClean="0"/>
              <a:t>, </a:t>
            </a:r>
            <a:r>
              <a:rPr lang="it-IT" sz="1300" b="1" dirty="0" err="1" smtClean="0">
                <a:hlinkClick r:id="rId5"/>
              </a:rPr>
              <a:t>Jara-Oseguera</a:t>
            </a:r>
            <a:r>
              <a:rPr lang="it-IT" sz="1300" b="1" dirty="0" smtClean="0">
                <a:hlinkClick r:id="rId5"/>
              </a:rPr>
              <a:t> A</a:t>
            </a:r>
            <a:r>
              <a:rPr lang="it-IT" sz="1300" dirty="0" smtClean="0"/>
              <a:t>, </a:t>
            </a:r>
            <a:r>
              <a:rPr lang="it-IT" sz="1300" b="1" dirty="0" err="1" smtClean="0">
                <a:hlinkClick r:id="rId6"/>
              </a:rPr>
              <a:t>García-Villegas</a:t>
            </a:r>
            <a:r>
              <a:rPr lang="it-IT" sz="1300" b="1" dirty="0" smtClean="0">
                <a:hlinkClick r:id="rId6"/>
              </a:rPr>
              <a:t> R</a:t>
            </a:r>
            <a:r>
              <a:rPr lang="it-IT" sz="1300" dirty="0" smtClean="0"/>
              <a:t>, </a:t>
            </a:r>
            <a:r>
              <a:rPr lang="it-IT" sz="1300" b="1" dirty="0" smtClean="0">
                <a:hlinkClick r:id="rId7"/>
              </a:rPr>
              <a:t>Munari M</a:t>
            </a:r>
            <a:r>
              <a:rPr lang="it-IT" sz="1300" dirty="0" smtClean="0"/>
              <a:t>, </a:t>
            </a:r>
            <a:r>
              <a:rPr lang="it-IT" sz="1300" b="1" dirty="0" smtClean="0">
                <a:hlinkClick r:id="rId8"/>
              </a:rPr>
              <a:t>Gordon SE</a:t>
            </a:r>
            <a:r>
              <a:rPr lang="it-IT" sz="1300" dirty="0" smtClean="0"/>
              <a:t>, </a:t>
            </a:r>
            <a:r>
              <a:rPr lang="it-IT" sz="1300" b="1" dirty="0" err="1" smtClean="0">
                <a:hlinkClick r:id="rId9"/>
              </a:rPr>
              <a:t>Islas</a:t>
            </a:r>
            <a:r>
              <a:rPr lang="it-IT" sz="1300" b="1" dirty="0" smtClean="0">
                <a:hlinkClick r:id="rId9"/>
              </a:rPr>
              <a:t> LD</a:t>
            </a:r>
            <a:r>
              <a:rPr lang="it-IT" sz="1300" dirty="0" smtClean="0"/>
              <a:t>, </a:t>
            </a:r>
            <a:r>
              <a:rPr lang="it-IT" sz="1300" b="1" dirty="0" err="1" smtClean="0"/>
              <a:t>Rosenbaum</a:t>
            </a:r>
            <a:r>
              <a:rPr lang="it-IT" sz="1300" b="1" dirty="0" smtClean="0"/>
              <a:t> </a:t>
            </a:r>
            <a:endParaRPr lang="it-IT" dirty="0"/>
          </a:p>
        </p:txBody>
      </p:sp>
      <p:sp>
        <p:nvSpPr>
          <p:cNvPr id="3" name="Segnaposto contenuto 2"/>
          <p:cNvSpPr>
            <a:spLocks noGrp="1"/>
          </p:cNvSpPr>
          <p:nvPr>
            <p:ph idx="1"/>
          </p:nvPr>
        </p:nvSpPr>
        <p:spPr/>
        <p:txBody>
          <a:bodyPr>
            <a:normAutofit fontScale="77500" lnSpcReduction="20000"/>
          </a:bodyPr>
          <a:lstStyle/>
          <a:p>
            <a:pPr>
              <a:defRPr/>
            </a:pPr>
            <a:r>
              <a:rPr lang="en-US" dirty="0" smtClean="0"/>
              <a:t>I </a:t>
            </a:r>
            <a:r>
              <a:rPr lang="en-US" dirty="0" err="1" smtClean="0"/>
              <a:t>canali</a:t>
            </a:r>
            <a:r>
              <a:rPr lang="en-US" dirty="0" smtClean="0"/>
              <a:t> TRPA1 </a:t>
            </a:r>
            <a:r>
              <a:rPr lang="en-US" dirty="0" err="1" smtClean="0"/>
              <a:t>sono</a:t>
            </a:r>
            <a:r>
              <a:rPr lang="en-US" dirty="0" smtClean="0"/>
              <a:t> </a:t>
            </a:r>
            <a:r>
              <a:rPr lang="en-US" dirty="0" err="1" smtClean="0"/>
              <a:t>attivati</a:t>
            </a:r>
            <a:r>
              <a:rPr lang="en-US" dirty="0" smtClean="0"/>
              <a:t> </a:t>
            </a:r>
            <a:r>
              <a:rPr lang="en-US" dirty="0" err="1" smtClean="0"/>
              <a:t>da</a:t>
            </a:r>
            <a:r>
              <a:rPr lang="en-US" dirty="0" smtClean="0"/>
              <a:t> </a:t>
            </a:r>
            <a:r>
              <a:rPr lang="en-US" dirty="0" err="1" smtClean="0"/>
              <a:t>composti</a:t>
            </a:r>
            <a:r>
              <a:rPr lang="en-US" dirty="0" smtClean="0"/>
              <a:t>  </a:t>
            </a:r>
            <a:r>
              <a:rPr lang="en-US" dirty="0" err="1" smtClean="0"/>
              <a:t>piccanti</a:t>
            </a:r>
            <a:r>
              <a:rPr lang="en-US" dirty="0" smtClean="0"/>
              <a:t> </a:t>
            </a:r>
            <a:r>
              <a:rPr lang="en-US" dirty="0" err="1" smtClean="0"/>
              <a:t>dell’aglio</a:t>
            </a:r>
            <a:r>
              <a:rPr lang="en-US" dirty="0" smtClean="0"/>
              <a:t>, </a:t>
            </a:r>
            <a:r>
              <a:rPr lang="en-US" dirty="0" err="1" smtClean="0"/>
              <a:t>cipolle</a:t>
            </a:r>
            <a:r>
              <a:rPr lang="en-US" dirty="0" smtClean="0"/>
              <a:t>, </a:t>
            </a:r>
            <a:r>
              <a:rPr lang="en-US" dirty="0" err="1" smtClean="0"/>
              <a:t>mostarda</a:t>
            </a:r>
            <a:r>
              <a:rPr lang="en-US" dirty="0" smtClean="0"/>
              <a:t> e </a:t>
            </a:r>
            <a:r>
              <a:rPr lang="en-US" dirty="0" err="1" smtClean="0"/>
              <a:t>cannella</a:t>
            </a:r>
            <a:r>
              <a:rPr lang="en-US" dirty="0" smtClean="0"/>
              <a:t>. </a:t>
            </a:r>
          </a:p>
          <a:p>
            <a:pPr>
              <a:defRPr/>
            </a:pPr>
            <a:endParaRPr lang="en-US" dirty="0" smtClean="0"/>
          </a:p>
          <a:p>
            <a:pPr>
              <a:defRPr/>
            </a:pPr>
            <a:r>
              <a:rPr lang="en-US" dirty="0" smtClean="0"/>
              <a:t>Il TRPV1  è </a:t>
            </a:r>
            <a:r>
              <a:rPr lang="en-US" dirty="0" err="1" smtClean="0"/>
              <a:t>anche</a:t>
            </a:r>
            <a:r>
              <a:rPr lang="en-US" dirty="0" smtClean="0"/>
              <a:t> </a:t>
            </a:r>
            <a:r>
              <a:rPr lang="en-US" dirty="0" err="1" smtClean="0"/>
              <a:t>attivato</a:t>
            </a:r>
            <a:r>
              <a:rPr lang="en-US" dirty="0" smtClean="0"/>
              <a:t> </a:t>
            </a:r>
            <a:r>
              <a:rPr lang="en-US" dirty="0" err="1" smtClean="0"/>
              <a:t>dall’allicina</a:t>
            </a:r>
            <a:r>
              <a:rPr lang="en-US" dirty="0" smtClean="0"/>
              <a:t> , la </a:t>
            </a:r>
            <a:r>
              <a:rPr lang="en-US" dirty="0" err="1" smtClean="0"/>
              <a:t>molecola</a:t>
            </a:r>
            <a:r>
              <a:rPr lang="en-US" dirty="0" smtClean="0"/>
              <a:t> </a:t>
            </a:r>
            <a:r>
              <a:rPr lang="en-US" dirty="0" err="1" smtClean="0"/>
              <a:t>attiva</a:t>
            </a:r>
            <a:r>
              <a:rPr lang="en-US" dirty="0" smtClean="0"/>
              <a:t> </a:t>
            </a:r>
            <a:r>
              <a:rPr lang="en-US" dirty="0" err="1" smtClean="0"/>
              <a:t>dell’aglio</a:t>
            </a:r>
            <a:r>
              <a:rPr lang="en-US" dirty="0" smtClean="0"/>
              <a:t> , e  </a:t>
            </a:r>
            <a:r>
              <a:rPr lang="en-US" dirty="0" err="1" smtClean="0"/>
              <a:t>partecipa</a:t>
            </a:r>
            <a:r>
              <a:rPr lang="en-US" dirty="0" smtClean="0"/>
              <a:t> </a:t>
            </a:r>
            <a:r>
              <a:rPr lang="en-US" dirty="0" err="1" smtClean="0"/>
              <a:t>insieme</a:t>
            </a:r>
            <a:r>
              <a:rPr lang="en-US" dirty="0" smtClean="0"/>
              <a:t> con </a:t>
            </a:r>
            <a:r>
              <a:rPr lang="en-US" dirty="0" err="1" smtClean="0"/>
              <a:t>il</a:t>
            </a:r>
            <a:r>
              <a:rPr lang="en-US" dirty="0" smtClean="0"/>
              <a:t> TRPA1 </a:t>
            </a:r>
            <a:r>
              <a:rPr lang="en-US" dirty="0" err="1" smtClean="0"/>
              <a:t>nella</a:t>
            </a:r>
            <a:r>
              <a:rPr lang="en-US" dirty="0" smtClean="0"/>
              <a:t> </a:t>
            </a:r>
            <a:r>
              <a:rPr lang="en-US" dirty="0" err="1" smtClean="0"/>
              <a:t>sensazione</a:t>
            </a:r>
            <a:r>
              <a:rPr lang="en-US" dirty="0" smtClean="0"/>
              <a:t> </a:t>
            </a:r>
            <a:r>
              <a:rPr lang="en-US" dirty="0" err="1" smtClean="0"/>
              <a:t>di</a:t>
            </a:r>
            <a:r>
              <a:rPr lang="en-US" dirty="0" smtClean="0"/>
              <a:t> </a:t>
            </a:r>
            <a:r>
              <a:rPr lang="en-US" dirty="0" err="1" smtClean="0"/>
              <a:t>dolore</a:t>
            </a:r>
            <a:r>
              <a:rPr lang="en-US" dirty="0" smtClean="0"/>
              <a:t>/</a:t>
            </a:r>
            <a:r>
              <a:rPr lang="en-US" dirty="0" err="1" smtClean="0"/>
              <a:t>malessere</a:t>
            </a:r>
            <a:r>
              <a:rPr lang="en-US" dirty="0" smtClean="0"/>
              <a:t> </a:t>
            </a:r>
            <a:r>
              <a:rPr lang="en-US" dirty="0" err="1" smtClean="0"/>
              <a:t>associati</a:t>
            </a:r>
            <a:r>
              <a:rPr lang="en-US" dirty="0" smtClean="0"/>
              <a:t> a </a:t>
            </a:r>
            <a:r>
              <a:rPr lang="en-US" dirty="0" err="1" smtClean="0"/>
              <a:t>questi</a:t>
            </a:r>
            <a:r>
              <a:rPr lang="en-US" dirty="0" smtClean="0"/>
              <a:t> </a:t>
            </a:r>
            <a:r>
              <a:rPr lang="en-US" dirty="0" err="1" smtClean="0"/>
              <a:t>composti</a:t>
            </a:r>
            <a:r>
              <a:rPr lang="en-US" dirty="0" smtClean="0"/>
              <a:t>.</a:t>
            </a:r>
          </a:p>
          <a:p>
            <a:pPr>
              <a:defRPr/>
            </a:pPr>
            <a:endParaRPr lang="en-US" dirty="0" smtClean="0"/>
          </a:p>
          <a:p>
            <a:pPr>
              <a:defRPr/>
            </a:pPr>
            <a:r>
              <a:rPr lang="en-US" dirty="0" err="1" smtClean="0"/>
              <a:t>Nel</a:t>
            </a:r>
            <a:r>
              <a:rPr lang="en-US" dirty="0" smtClean="0"/>
              <a:t> TRPV1 </a:t>
            </a:r>
            <a:r>
              <a:rPr lang="en-US" dirty="0" err="1" smtClean="0"/>
              <a:t>queste</a:t>
            </a:r>
            <a:r>
              <a:rPr lang="en-US" dirty="0" smtClean="0"/>
              <a:t> </a:t>
            </a:r>
            <a:r>
              <a:rPr lang="en-US" dirty="0" err="1" smtClean="0"/>
              <a:t>molecole</a:t>
            </a:r>
            <a:r>
              <a:rPr lang="en-US" dirty="0" smtClean="0"/>
              <a:t>  </a:t>
            </a:r>
            <a:r>
              <a:rPr lang="en-US" dirty="0" err="1" smtClean="0"/>
              <a:t>agiscono</a:t>
            </a:r>
            <a:r>
              <a:rPr lang="en-US" dirty="0" smtClean="0"/>
              <a:t> </a:t>
            </a:r>
            <a:r>
              <a:rPr lang="en-US" dirty="0" err="1" smtClean="0"/>
              <a:t>mediante</a:t>
            </a:r>
            <a:r>
              <a:rPr lang="en-US" dirty="0" smtClean="0"/>
              <a:t> </a:t>
            </a:r>
            <a:r>
              <a:rPr lang="en-US" dirty="0" err="1" smtClean="0"/>
              <a:t>modifiche</a:t>
            </a:r>
            <a:r>
              <a:rPr lang="en-US" dirty="0" smtClean="0"/>
              <a:t> </a:t>
            </a:r>
            <a:r>
              <a:rPr lang="en-US" dirty="0" err="1" smtClean="0"/>
              <a:t>covalenti</a:t>
            </a:r>
            <a:r>
              <a:rPr lang="en-US" dirty="0" smtClean="0"/>
              <a:t> </a:t>
            </a:r>
            <a:r>
              <a:rPr lang="en-US" dirty="0" err="1" smtClean="0"/>
              <a:t>di</a:t>
            </a:r>
            <a:r>
              <a:rPr lang="en-US" dirty="0" smtClean="0"/>
              <a:t> </a:t>
            </a:r>
            <a:r>
              <a:rPr lang="en-US" dirty="0" err="1" smtClean="0"/>
              <a:t>residui</a:t>
            </a:r>
            <a:r>
              <a:rPr lang="en-US" dirty="0" smtClean="0"/>
              <a:t> </a:t>
            </a:r>
            <a:r>
              <a:rPr lang="en-US" dirty="0" err="1" smtClean="0"/>
              <a:t>di</a:t>
            </a:r>
            <a:r>
              <a:rPr lang="en-US" dirty="0" smtClean="0"/>
              <a:t> </a:t>
            </a:r>
            <a:r>
              <a:rPr lang="en-US" dirty="0" err="1" smtClean="0"/>
              <a:t>cisteina</a:t>
            </a:r>
            <a:r>
              <a:rPr lang="en-US" dirty="0" smtClean="0"/>
              <a:t>.</a:t>
            </a:r>
          </a:p>
          <a:p>
            <a:pPr>
              <a:defRPr/>
            </a:pPr>
            <a:endParaRPr lang="en-US" dirty="0" smtClean="0"/>
          </a:p>
          <a:p>
            <a:pPr>
              <a:defRPr/>
            </a:pPr>
            <a:r>
              <a:rPr lang="en-US" dirty="0" err="1" smtClean="0"/>
              <a:t>Questi</a:t>
            </a:r>
            <a:r>
              <a:rPr lang="en-US" dirty="0" smtClean="0"/>
              <a:t> </a:t>
            </a:r>
            <a:r>
              <a:rPr lang="en-US" dirty="0" err="1" smtClean="0"/>
              <a:t>dati</a:t>
            </a:r>
            <a:r>
              <a:rPr lang="en-US" dirty="0" smtClean="0"/>
              <a:t> </a:t>
            </a:r>
            <a:r>
              <a:rPr lang="en-US" dirty="0" err="1" smtClean="0"/>
              <a:t>documentano</a:t>
            </a:r>
            <a:r>
              <a:rPr lang="en-US" dirty="0" smtClean="0"/>
              <a:t> </a:t>
            </a:r>
            <a:r>
              <a:rPr lang="en-US" dirty="0" err="1" smtClean="0"/>
              <a:t>che</a:t>
            </a:r>
            <a:r>
              <a:rPr lang="en-US" dirty="0" smtClean="0"/>
              <a:t> </a:t>
            </a:r>
            <a:r>
              <a:rPr lang="en-US" dirty="0" err="1" smtClean="0"/>
              <a:t>esiste</a:t>
            </a:r>
            <a:r>
              <a:rPr lang="en-US" dirty="0" smtClean="0"/>
              <a:t> un </a:t>
            </a:r>
            <a:r>
              <a:rPr lang="en-US" dirty="0" err="1" smtClean="0"/>
              <a:t>meccanismo</a:t>
            </a:r>
            <a:r>
              <a:rPr lang="en-US" dirty="0" smtClean="0"/>
              <a:t> </a:t>
            </a:r>
            <a:r>
              <a:rPr lang="en-US" dirty="0" err="1" smtClean="0"/>
              <a:t>ben</a:t>
            </a:r>
            <a:r>
              <a:rPr lang="en-US" dirty="0" smtClean="0"/>
              <a:t> </a:t>
            </a:r>
            <a:r>
              <a:rPr lang="en-US" dirty="0" err="1" smtClean="0"/>
              <a:t>conservato</a:t>
            </a:r>
            <a:r>
              <a:rPr lang="en-US" dirty="0" smtClean="0"/>
              <a:t> </a:t>
            </a:r>
            <a:r>
              <a:rPr lang="en-US" dirty="0" err="1" smtClean="0"/>
              <a:t>che</a:t>
            </a:r>
            <a:r>
              <a:rPr lang="en-US" dirty="0" smtClean="0"/>
              <a:t> </a:t>
            </a:r>
            <a:r>
              <a:rPr lang="en-US" dirty="0" err="1" smtClean="0"/>
              <a:t>fornisce</a:t>
            </a:r>
            <a:r>
              <a:rPr lang="en-US" dirty="0" smtClean="0"/>
              <a:t> </a:t>
            </a:r>
            <a:r>
              <a:rPr lang="en-US" dirty="0" err="1" smtClean="0"/>
              <a:t>nuovi</a:t>
            </a:r>
            <a:r>
              <a:rPr lang="en-US" dirty="0" smtClean="0"/>
              <a:t>  </a:t>
            </a:r>
            <a:r>
              <a:rPr lang="en-US" dirty="0" err="1" smtClean="0"/>
              <a:t>approcci</a:t>
            </a:r>
            <a:r>
              <a:rPr lang="en-US" dirty="0" smtClean="0"/>
              <a:t> </a:t>
            </a:r>
            <a:r>
              <a:rPr lang="en-US" dirty="0" err="1" smtClean="0"/>
              <a:t>alla</a:t>
            </a:r>
            <a:r>
              <a:rPr lang="en-US" dirty="0" smtClean="0"/>
              <a:t> </a:t>
            </a:r>
            <a:r>
              <a:rPr lang="en-US" dirty="0" err="1" smtClean="0"/>
              <a:t>identificazione</a:t>
            </a:r>
            <a:r>
              <a:rPr lang="en-US" dirty="0" smtClean="0"/>
              <a:t> </a:t>
            </a:r>
            <a:r>
              <a:rPr lang="en-US" dirty="0" err="1" smtClean="0"/>
              <a:t>delle</a:t>
            </a:r>
            <a:r>
              <a:rPr lang="en-US" dirty="0" smtClean="0"/>
              <a:t> </a:t>
            </a:r>
            <a:r>
              <a:rPr lang="en-US" dirty="0" err="1" smtClean="0"/>
              <a:t>basi</a:t>
            </a:r>
            <a:r>
              <a:rPr lang="en-US" dirty="0" smtClean="0"/>
              <a:t> </a:t>
            </a:r>
            <a:r>
              <a:rPr lang="en-US" dirty="0" err="1" smtClean="0"/>
              <a:t>molecolari</a:t>
            </a:r>
            <a:r>
              <a:rPr lang="en-US" dirty="0" smtClean="0"/>
              <a:t> </a:t>
            </a:r>
            <a:r>
              <a:rPr lang="en-US" dirty="0" err="1" smtClean="0"/>
              <a:t>di</a:t>
            </a:r>
            <a:r>
              <a:rPr lang="en-US" dirty="0" smtClean="0"/>
              <a:t> </a:t>
            </a:r>
            <a:r>
              <a:rPr lang="en-US" dirty="0" err="1" smtClean="0"/>
              <a:t>stimoli</a:t>
            </a:r>
            <a:r>
              <a:rPr lang="en-US" dirty="0" smtClean="0"/>
              <a:t> </a:t>
            </a:r>
            <a:r>
              <a:rPr lang="en-US" dirty="0" err="1" smtClean="0"/>
              <a:t>piacevoli</a:t>
            </a:r>
            <a:r>
              <a:rPr lang="en-US" dirty="0" smtClean="0"/>
              <a:t> o </a:t>
            </a:r>
            <a:r>
              <a:rPr lang="en-US" dirty="0" err="1" smtClean="0"/>
              <a:t>nocivi</a:t>
            </a:r>
            <a:r>
              <a:rPr lang="en-US" dirty="0" smtClean="0"/>
              <a:t>.</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Autofit/>
          </a:bodyPr>
          <a:lstStyle/>
          <a:p>
            <a:r>
              <a:rPr lang="it-IT" sz="2800" dirty="0" smtClean="0"/>
              <a:t>Scelte alimentari che ci hanno fatto sopravvivere nella caverna ora, nel supermercato, ci accoppano !</a:t>
            </a:r>
            <a:endParaRPr lang="it-IT" sz="2800" dirty="0"/>
          </a:p>
        </p:txBody>
      </p:sp>
      <p:sp>
        <p:nvSpPr>
          <p:cNvPr id="5" name="Segnaposto contenuto 4"/>
          <p:cNvSpPr>
            <a:spLocks noGrp="1"/>
          </p:cNvSpPr>
          <p:nvPr>
            <p:ph sz="half" idx="2"/>
          </p:nvPr>
        </p:nvSpPr>
        <p:spPr>
          <a:xfrm>
            <a:off x="3071802" y="1428737"/>
            <a:ext cx="3500462" cy="2857520"/>
          </a:xfrm>
          <a:solidFill>
            <a:srgbClr val="FFFF00"/>
          </a:solidFill>
        </p:spPr>
        <p:txBody>
          <a:bodyPr>
            <a:normAutofit/>
          </a:bodyPr>
          <a:lstStyle/>
          <a:p>
            <a:r>
              <a:rPr lang="it-IT" sz="2400" dirty="0" smtClean="0"/>
              <a:t>I geni del bambino ancora preferiscono  cibi dolci, salati ed alta densità energetica, </a:t>
            </a:r>
          </a:p>
          <a:p>
            <a:r>
              <a:rPr lang="it-IT" sz="2400" dirty="0" smtClean="0"/>
              <a:t>Respingono  l’amaro e l’acido per evitare i pericoli fuori la caverna</a:t>
            </a:r>
            <a:endParaRPr lang="it-IT" sz="2400" dirty="0"/>
          </a:p>
        </p:txBody>
      </p:sp>
      <p:pic>
        <p:nvPicPr>
          <p:cNvPr id="63490" name="Picture 2" descr="http://1.bp.blogspot.com/_zs_oQcvX5_0/SX9H_5h8OgI/AAAAAAAADWI/drQfGBVMLx4/s320/paleolitico.jpg"/>
          <p:cNvPicPr>
            <a:picLocks noChangeAspect="1" noChangeArrowheads="1"/>
          </p:cNvPicPr>
          <p:nvPr/>
        </p:nvPicPr>
        <p:blipFill>
          <a:blip r:embed="rId2" cstate="print"/>
          <a:srcRect/>
          <a:stretch>
            <a:fillRect/>
          </a:stretch>
        </p:blipFill>
        <p:spPr bwMode="auto">
          <a:xfrm>
            <a:off x="0" y="1500174"/>
            <a:ext cx="3048000" cy="2895600"/>
          </a:xfrm>
          <a:prstGeom prst="rect">
            <a:avLst/>
          </a:prstGeom>
          <a:noFill/>
        </p:spPr>
      </p:pic>
      <p:pic>
        <p:nvPicPr>
          <p:cNvPr id="63493" name="Picture 5"/>
          <p:cNvPicPr>
            <a:picLocks noChangeAspect="1" noChangeArrowheads="1"/>
          </p:cNvPicPr>
          <p:nvPr/>
        </p:nvPicPr>
        <p:blipFill>
          <a:blip r:embed="rId3" cstate="print"/>
          <a:srcRect/>
          <a:stretch>
            <a:fillRect/>
          </a:stretch>
        </p:blipFill>
        <p:spPr bwMode="auto">
          <a:xfrm>
            <a:off x="6715140" y="1428736"/>
            <a:ext cx="2109784" cy="3087677"/>
          </a:xfrm>
          <a:prstGeom prst="rect">
            <a:avLst/>
          </a:prstGeom>
          <a:noFill/>
          <a:ln w="9525">
            <a:noFill/>
            <a:miter lim="800000"/>
            <a:headEnd/>
            <a:tailEnd/>
          </a:ln>
          <a:effectLst/>
        </p:spPr>
      </p:pic>
      <p:sp>
        <p:nvSpPr>
          <p:cNvPr id="9" name="CasellaDiTesto 8"/>
          <p:cNvSpPr txBox="1"/>
          <p:nvPr/>
        </p:nvSpPr>
        <p:spPr>
          <a:xfrm>
            <a:off x="714348" y="4857760"/>
            <a:ext cx="7072362" cy="1631216"/>
          </a:xfrm>
          <a:prstGeom prst="rect">
            <a:avLst/>
          </a:prstGeom>
          <a:solidFill>
            <a:srgbClr val="92D050"/>
          </a:solidFill>
        </p:spPr>
        <p:txBody>
          <a:bodyPr wrap="square" rtlCol="0">
            <a:spAutoFit/>
          </a:bodyPr>
          <a:lstStyle/>
          <a:p>
            <a:r>
              <a:rPr lang="it-IT" sz="2000" dirty="0" smtClean="0"/>
              <a:t>Oggi il rifiuto del vegetale  e della frutta alza spropositatamente la densità calorica . Il cibo confezionato ha triplicato la densità calorica media : ma i geni sono ancora quelli, destinati all’accumulo per un ambiente di consumo energetico che non esiste più !</a:t>
            </a:r>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3493"/>
                                        </p:tgtEl>
                                        <p:attrNameLst>
                                          <p:attrName>style.visibility</p:attrName>
                                        </p:attrNameLst>
                                      </p:cBhvr>
                                      <p:to>
                                        <p:strVal val="visible"/>
                                      </p:to>
                                    </p:set>
                                    <p:animEffect transition="in" filter="diamond(in)">
                                      <p:cBhvr>
                                        <p:cTn id="22" dur="2000"/>
                                        <p:tgtEl>
                                          <p:spTgt spid="6349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pic>
        <p:nvPicPr>
          <p:cNvPr id="40963" name="Picture 2" descr="http://www.archeologiasperimentale.it/stefanoricci5.jpg"/>
          <p:cNvPicPr>
            <a:picLocks noChangeAspect="1" noChangeArrowheads="1"/>
          </p:cNvPicPr>
          <p:nvPr/>
        </p:nvPicPr>
        <p:blipFill>
          <a:blip r:embed="rId2" cstate="print"/>
          <a:srcRect/>
          <a:stretch>
            <a:fillRect/>
          </a:stretch>
        </p:blipFill>
        <p:spPr bwMode="auto">
          <a:xfrm>
            <a:off x="0" y="285750"/>
            <a:ext cx="4286250" cy="2819400"/>
          </a:xfrm>
          <a:prstGeom prst="rect">
            <a:avLst/>
          </a:prstGeom>
          <a:noFill/>
          <a:ln w="9525">
            <a:noFill/>
            <a:miter lim="800000"/>
            <a:headEnd/>
            <a:tailEnd/>
          </a:ln>
        </p:spPr>
      </p:pic>
      <p:pic>
        <p:nvPicPr>
          <p:cNvPr id="40964" name="Picture 4" descr="http://www.informarezzo.com/thumbnail.php?file=cocomero_335792978.jpg&amp;size=article_medium"/>
          <p:cNvPicPr>
            <a:picLocks noChangeAspect="1" noChangeArrowheads="1"/>
          </p:cNvPicPr>
          <p:nvPr/>
        </p:nvPicPr>
        <p:blipFill>
          <a:blip r:embed="rId3" cstate="print"/>
          <a:srcRect/>
          <a:stretch>
            <a:fillRect/>
          </a:stretch>
        </p:blipFill>
        <p:spPr bwMode="auto">
          <a:xfrm>
            <a:off x="428625" y="3143250"/>
            <a:ext cx="3810000" cy="3152775"/>
          </a:xfrm>
          <a:prstGeom prst="rect">
            <a:avLst/>
          </a:prstGeom>
          <a:noFill/>
          <a:ln w="9525">
            <a:noFill/>
            <a:miter lim="800000"/>
            <a:headEnd/>
            <a:tailEnd/>
          </a:ln>
        </p:spPr>
      </p:pic>
      <p:pic>
        <p:nvPicPr>
          <p:cNvPr id="40965" name="Picture 6" descr="http://wunnish.altervista.org/gevpc/piantevelenose/velenose.jpg"/>
          <p:cNvPicPr>
            <a:picLocks noChangeAspect="1" noChangeArrowheads="1"/>
          </p:cNvPicPr>
          <p:nvPr/>
        </p:nvPicPr>
        <p:blipFill>
          <a:blip r:embed="rId4" cstate="print"/>
          <a:srcRect/>
          <a:stretch>
            <a:fillRect/>
          </a:stretch>
        </p:blipFill>
        <p:spPr bwMode="auto">
          <a:xfrm>
            <a:off x="4357688" y="3571875"/>
            <a:ext cx="4572000" cy="2786063"/>
          </a:xfrm>
          <a:prstGeom prst="rect">
            <a:avLst/>
          </a:prstGeom>
          <a:noFill/>
          <a:ln w="9525">
            <a:noFill/>
            <a:miter lim="800000"/>
            <a:headEnd/>
            <a:tailEnd/>
          </a:ln>
        </p:spPr>
      </p:pic>
      <p:pic>
        <p:nvPicPr>
          <p:cNvPr id="40966" name="Picture 8" descr="http://i263.photobucket.com/albums/ii129/Eilanfoto/solanum3.jpg"/>
          <p:cNvPicPr>
            <a:picLocks noChangeAspect="1" noChangeArrowheads="1"/>
          </p:cNvPicPr>
          <p:nvPr/>
        </p:nvPicPr>
        <p:blipFill>
          <a:blip r:embed="rId5" cstate="print"/>
          <a:srcRect/>
          <a:stretch>
            <a:fillRect/>
          </a:stretch>
        </p:blipFill>
        <p:spPr bwMode="auto">
          <a:xfrm>
            <a:off x="5500688" y="0"/>
            <a:ext cx="2762250" cy="2609850"/>
          </a:xfrm>
          <a:prstGeom prst="rect">
            <a:avLst/>
          </a:prstGeom>
          <a:noFill/>
          <a:ln w="9525">
            <a:noFill/>
            <a:miter lim="800000"/>
            <a:headEnd/>
            <a:tailEnd/>
          </a:ln>
        </p:spPr>
      </p:pic>
      <p:sp>
        <p:nvSpPr>
          <p:cNvPr id="40967" name="CasellaDiTesto 8"/>
          <p:cNvSpPr txBox="1">
            <a:spLocks noChangeArrowheads="1"/>
          </p:cNvSpPr>
          <p:nvPr/>
        </p:nvSpPr>
        <p:spPr bwMode="auto">
          <a:xfrm>
            <a:off x="4500563" y="2928938"/>
            <a:ext cx="4429125" cy="400050"/>
          </a:xfrm>
          <a:prstGeom prst="rect">
            <a:avLst/>
          </a:prstGeom>
          <a:solidFill>
            <a:srgbClr val="99FF66"/>
          </a:solidFill>
          <a:ln w="9525">
            <a:noFill/>
            <a:miter lim="800000"/>
            <a:headEnd/>
            <a:tailEnd/>
          </a:ln>
        </p:spPr>
        <p:txBody>
          <a:bodyPr>
            <a:spAutoFit/>
          </a:bodyPr>
          <a:lstStyle/>
          <a:p>
            <a:r>
              <a:rPr lang="it-IT" sz="2000"/>
              <a:t>Chi lo protegge fuori dalla caverna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amond(in)">
                                      <p:cBhvr>
                                        <p:cTn id="7" dur="20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additive="base">
                                        <p:cTn id="12" dur="500" fill="hold"/>
                                        <p:tgtEl>
                                          <p:spTgt spid="40964"/>
                                        </p:tgtEl>
                                        <p:attrNameLst>
                                          <p:attrName>ppt_x</p:attrName>
                                        </p:attrNameLst>
                                      </p:cBhvr>
                                      <p:tavLst>
                                        <p:tav tm="0">
                                          <p:val>
                                            <p:strVal val="#ppt_x"/>
                                          </p:val>
                                        </p:tav>
                                        <p:tav tm="100000">
                                          <p:val>
                                            <p:strVal val="#ppt_x"/>
                                          </p:val>
                                        </p:tav>
                                      </p:tavLst>
                                    </p:anim>
                                    <p:anim calcmode="lin" valueType="num">
                                      <p:cBhvr additive="base">
                                        <p:cTn id="13"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0965"/>
                                        </p:tgtEl>
                                        <p:attrNameLst>
                                          <p:attrName>style.visibility</p:attrName>
                                        </p:attrNameLst>
                                      </p:cBhvr>
                                      <p:to>
                                        <p:strVal val="visible"/>
                                      </p:to>
                                    </p:set>
                                    <p:animEffect transition="in" filter="checkerboard(across)">
                                      <p:cBhvr>
                                        <p:cTn id="18"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solidFill>
            <a:srgbClr val="99FF66"/>
          </a:solidFill>
        </p:spPr>
        <p:txBody>
          <a:bodyPr/>
          <a:lstStyle/>
          <a:p>
            <a:r>
              <a:rPr lang="it-IT" sz="3600" smtClean="0"/>
              <a:t>NEOFOBIA : Il bambino rifiuta il nuovo !</a:t>
            </a:r>
            <a:endParaRPr lang="en-GB" sz="3600" smtClean="0"/>
          </a:p>
        </p:txBody>
      </p:sp>
      <p:sp>
        <p:nvSpPr>
          <p:cNvPr id="22531" name="Segnaposto contenuto 2"/>
          <p:cNvSpPr>
            <a:spLocks noGrp="1"/>
          </p:cNvSpPr>
          <p:nvPr>
            <p:ph idx="1"/>
          </p:nvPr>
        </p:nvSpPr>
        <p:spPr/>
        <p:txBody>
          <a:bodyPr/>
          <a:lstStyle/>
          <a:p>
            <a:r>
              <a:rPr lang="it-IT" smtClean="0"/>
              <a:t>il bambino che non ha conosciuto vegetali dallo svezzamento tenderà a respingerli con forza nel secondo anno di vita.</a:t>
            </a:r>
            <a:endParaRPr lang="en-GB" smtClean="0"/>
          </a:p>
          <a:p>
            <a:r>
              <a:rPr lang="it-IT" smtClean="0"/>
              <a:t>Per  ottenere che un bimbo si adatti ad un alimento è necessario un lungo e paziente training : sono necessarie almeno 7-8 esposizioni prima che il bambino lo accetti in modo stabile (Maier 2007).</a:t>
            </a:r>
            <a:endParaRPr lang="en-GB" smtClean="0"/>
          </a:p>
          <a:p>
            <a:endParaRPr lang="en-GB" smtClean="0"/>
          </a:p>
          <a:p>
            <a:endParaRPr lang="en-GB" smtClean="0"/>
          </a:p>
        </p:txBody>
      </p:sp>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Nutrigenomica</a:t>
            </a:r>
            <a:r>
              <a:rPr lang="it-IT" dirty="0" smtClean="0"/>
              <a:t/>
            </a:r>
            <a:br>
              <a:rPr lang="it-IT" dirty="0" smtClean="0"/>
            </a:br>
            <a:r>
              <a:rPr lang="it-IT" sz="1300" b="1" dirty="0" smtClean="0"/>
              <a:t>The </a:t>
            </a:r>
            <a:r>
              <a:rPr lang="it-IT" sz="1300" b="1" dirty="0" err="1" smtClean="0"/>
              <a:t>European</a:t>
            </a:r>
            <a:r>
              <a:rPr lang="it-IT" sz="1300" b="1" dirty="0" smtClean="0"/>
              <a:t> </a:t>
            </a:r>
            <a:r>
              <a:rPr lang="it-IT" sz="1300" b="1" dirty="0" err="1" smtClean="0"/>
              <a:t>Nutrigenomics</a:t>
            </a:r>
            <a:r>
              <a:rPr lang="it-IT" sz="1300" b="1" dirty="0" smtClean="0"/>
              <a:t> </a:t>
            </a:r>
            <a:r>
              <a:rPr lang="it-IT" sz="1300" b="1" dirty="0" err="1" smtClean="0"/>
              <a:t>Organisation</a:t>
            </a:r>
            <a:r>
              <a:rPr lang="it-IT" sz="1300" b="1" dirty="0" smtClean="0"/>
              <a:t> </a:t>
            </a:r>
            <a:r>
              <a:rPr lang="it-IT" sz="1300" b="1" dirty="0" err="1" smtClean="0"/>
              <a:t>linking</a:t>
            </a:r>
            <a:r>
              <a:rPr lang="it-IT" sz="1300" b="1" dirty="0" smtClean="0"/>
              <a:t> </a:t>
            </a:r>
            <a:r>
              <a:rPr lang="it-IT" sz="1300" b="1" dirty="0" err="1" smtClean="0"/>
              <a:t>genomics</a:t>
            </a:r>
            <a:r>
              <a:rPr lang="it-IT" sz="1300" b="1" dirty="0" smtClean="0"/>
              <a:t>, </a:t>
            </a:r>
            <a:r>
              <a:rPr lang="it-IT" sz="1300" b="1" dirty="0" err="1" smtClean="0"/>
              <a:t>nutrition</a:t>
            </a:r>
            <a:r>
              <a:rPr lang="it-IT" sz="1300" b="1" dirty="0" smtClean="0"/>
              <a:t> and </a:t>
            </a:r>
            <a:r>
              <a:rPr lang="it-IT" sz="1300" b="1" dirty="0" err="1" smtClean="0"/>
              <a:t>health</a:t>
            </a:r>
            <a:r>
              <a:rPr lang="it-IT" sz="1300" b="1" dirty="0" smtClean="0"/>
              <a:t> </a:t>
            </a:r>
            <a:r>
              <a:rPr lang="it-IT" sz="1300" b="1" dirty="0" err="1" smtClean="0"/>
              <a:t>research</a:t>
            </a:r>
            <a:r>
              <a:rPr lang="it-IT" sz="1300" b="1" dirty="0" smtClean="0"/>
              <a:t> </a:t>
            </a:r>
            <a:r>
              <a:rPr lang="it-IT" sz="1300" dirty="0" smtClean="0"/>
              <a:t>che ha permesso lo svolgimento di diverse linee di ricerca è </a:t>
            </a:r>
            <a:r>
              <a:rPr lang="it-IT" sz="1300" dirty="0" smtClean="0">
                <a:hlinkClick r:id="rId2"/>
              </a:rPr>
              <a:t>NUGO</a:t>
            </a:r>
            <a:r>
              <a:rPr lang="it-IT" sz="1300" dirty="0" smtClean="0"/>
              <a:t> e per saperne di </a:t>
            </a:r>
            <a:r>
              <a:rPr lang="it-IT" sz="1300" dirty="0" err="1" smtClean="0"/>
              <a:t>piu’</a:t>
            </a:r>
            <a:r>
              <a:rPr lang="it-IT" sz="1300" dirty="0" smtClean="0"/>
              <a:t> ecco il </a:t>
            </a:r>
            <a:r>
              <a:rPr lang="it-IT" sz="1300" dirty="0" smtClean="0">
                <a:hlinkClick r:id="rId3"/>
              </a:rPr>
              <a:t>sito</a:t>
            </a:r>
            <a:endParaRPr lang="it-IT" sz="1300" dirty="0"/>
          </a:p>
        </p:txBody>
      </p:sp>
      <p:pic>
        <p:nvPicPr>
          <p:cNvPr id="12290" name="Picture 2" descr="nutrigenomics"/>
          <p:cNvPicPr>
            <a:picLocks noChangeAspect="1" noChangeArrowheads="1"/>
          </p:cNvPicPr>
          <p:nvPr/>
        </p:nvPicPr>
        <p:blipFill>
          <a:blip r:embed="rId4" cstate="print"/>
          <a:srcRect/>
          <a:stretch>
            <a:fillRect/>
          </a:stretch>
        </p:blipFill>
        <p:spPr bwMode="auto">
          <a:xfrm>
            <a:off x="827584" y="1772815"/>
            <a:ext cx="7880943" cy="513434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0000"/>
          </a:solidFill>
        </p:spPr>
        <p:txBody>
          <a:bodyPr/>
          <a:lstStyle/>
          <a:p>
            <a:r>
              <a:rPr lang="it-IT" dirty="0" smtClean="0"/>
              <a:t>Neofobia : rifiutare cibi nuovi</a:t>
            </a:r>
            <a:endParaRPr lang="it-IT" dirty="0"/>
          </a:p>
        </p:txBody>
      </p:sp>
      <p:sp>
        <p:nvSpPr>
          <p:cNvPr id="4" name="Segnaposto contenuto 3"/>
          <p:cNvSpPr>
            <a:spLocks noGrp="1"/>
          </p:cNvSpPr>
          <p:nvPr>
            <p:ph idx="1"/>
          </p:nvPr>
        </p:nvSpPr>
        <p:spPr>
          <a:xfrm>
            <a:off x="214282" y="1600200"/>
            <a:ext cx="8472518" cy="4525963"/>
          </a:xfrm>
        </p:spPr>
        <p:txBody>
          <a:bodyPr>
            <a:normAutofit/>
          </a:bodyPr>
          <a:lstStyle/>
          <a:p>
            <a:r>
              <a:rPr lang="it-IT" b="1" dirty="0" smtClean="0"/>
              <a:t>20-30% dei bambini sono neofobici </a:t>
            </a:r>
            <a:r>
              <a:rPr lang="it-IT" sz="2200" b="1" dirty="0" smtClean="0"/>
              <a:t>(78% familiarità) </a:t>
            </a:r>
          </a:p>
          <a:p>
            <a:r>
              <a:rPr lang="it-IT" dirty="0" smtClean="0"/>
              <a:t>La neofobia a 3 anni correla con neofobia ad 8</a:t>
            </a:r>
          </a:p>
          <a:p>
            <a:r>
              <a:rPr lang="it-IT" dirty="0" smtClean="0"/>
              <a:t>Neofobia = meno frutta, vegetali e proteine</a:t>
            </a:r>
          </a:p>
          <a:p>
            <a:r>
              <a:rPr lang="it-IT" dirty="0" smtClean="0"/>
              <a:t>Non c’è neofobia per amidi, farine, zuccheri e grassi</a:t>
            </a:r>
          </a:p>
          <a:p>
            <a:r>
              <a:rPr lang="it-IT" dirty="0" smtClean="0"/>
              <a:t>La Neofobia è sinergica con il disgusto per cibi meno ‘facili’ </a:t>
            </a:r>
          </a:p>
          <a:p>
            <a:r>
              <a:rPr lang="it-IT" dirty="0" smtClean="0"/>
              <a:t>I neofobici hanno una dieta più ristretta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solidFill>
            <a:srgbClr val="FF0000"/>
          </a:solidFill>
        </p:spPr>
        <p:txBody>
          <a:bodyPr/>
          <a:lstStyle/>
          <a:p>
            <a:pPr eaLnBrk="1" hangingPunct="1"/>
            <a:r>
              <a:rPr lang="it-IT" dirty="0" smtClean="0"/>
              <a:t>Attenti al loro gradimento !</a:t>
            </a:r>
            <a:endParaRPr lang="en-GB" dirty="0" smtClean="0"/>
          </a:p>
        </p:txBody>
      </p:sp>
      <p:pic>
        <p:nvPicPr>
          <p:cNvPr id="39939" name="Picture 5"/>
          <p:cNvPicPr>
            <a:picLocks noGrp="1" noChangeAspect="1" noChangeArrowheads="1"/>
          </p:cNvPicPr>
          <p:nvPr>
            <p:ph idx="1"/>
          </p:nvPr>
        </p:nvPicPr>
        <p:blipFill>
          <a:blip r:embed="rId2" cstate="print"/>
          <a:srcRect/>
          <a:stretch>
            <a:fillRect/>
          </a:stretch>
        </p:blipFill>
        <p:spPr>
          <a:xfrm>
            <a:off x="179512" y="1556792"/>
            <a:ext cx="3312368" cy="2208504"/>
          </a:xfrm>
          <a:noFill/>
        </p:spPr>
      </p:pic>
      <p:sp>
        <p:nvSpPr>
          <p:cNvPr id="4" name="Segnaposto piè di pagina 3"/>
          <p:cNvSpPr>
            <a:spLocks noGrp="1"/>
          </p:cNvSpPr>
          <p:nvPr>
            <p:ph type="ftr" sz="quarter" idx="11"/>
          </p:nvPr>
        </p:nvSpPr>
        <p:spPr>
          <a:xfrm>
            <a:off x="3124200" y="6376243"/>
            <a:ext cx="2895600" cy="365125"/>
          </a:xfrm>
        </p:spPr>
        <p:txBody>
          <a:bodyPr/>
          <a:lstStyle/>
          <a:p>
            <a:pPr>
              <a:defRPr/>
            </a:pPr>
            <a:r>
              <a:rPr lang="en-GB"/>
              <a:t>ELFID -UNINA Federico II</a:t>
            </a:r>
          </a:p>
        </p:txBody>
      </p:sp>
      <p:pic>
        <p:nvPicPr>
          <p:cNvPr id="5" name="Picture 2" descr="http://irisbimbo.it/files/2009/07/bambini_salute_merenda.jpg"/>
          <p:cNvPicPr>
            <a:picLocks noChangeAspect="1" noChangeArrowheads="1"/>
          </p:cNvPicPr>
          <p:nvPr/>
        </p:nvPicPr>
        <p:blipFill>
          <a:blip r:embed="rId3" cstate="print"/>
          <a:srcRect/>
          <a:stretch>
            <a:fillRect/>
          </a:stretch>
        </p:blipFill>
        <p:spPr bwMode="auto">
          <a:xfrm>
            <a:off x="5724128" y="1988840"/>
            <a:ext cx="2320627" cy="2718279"/>
          </a:xfrm>
          <a:prstGeom prst="rect">
            <a:avLst/>
          </a:prstGeom>
          <a:noFill/>
        </p:spPr>
      </p:pic>
      <p:pic>
        <p:nvPicPr>
          <p:cNvPr id="6" name="Picture 4" descr="http://it.greenplanet.net/images/stories/bambini/bambini_verdure.jpg"/>
          <p:cNvPicPr>
            <a:picLocks noChangeAspect="1" noChangeArrowheads="1"/>
          </p:cNvPicPr>
          <p:nvPr/>
        </p:nvPicPr>
        <p:blipFill>
          <a:blip r:embed="rId4" cstate="print"/>
          <a:srcRect/>
          <a:stretch>
            <a:fillRect/>
          </a:stretch>
        </p:blipFill>
        <p:spPr bwMode="auto">
          <a:xfrm>
            <a:off x="1187624" y="4005064"/>
            <a:ext cx="4762500" cy="2686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rmAutofit/>
          </a:bodyPr>
          <a:lstStyle/>
          <a:p>
            <a:r>
              <a:rPr lang="it-IT" sz="3600" dirty="0" smtClean="0"/>
              <a:t>E’ possibile indirizzare le scelte alimentari </a:t>
            </a:r>
            <a:r>
              <a:rPr lang="it-IT" dirty="0" smtClean="0"/>
              <a:t>?</a:t>
            </a:r>
            <a:endParaRPr lang="it-IT" dirty="0"/>
          </a:p>
        </p:txBody>
      </p:sp>
      <p:sp>
        <p:nvSpPr>
          <p:cNvPr id="3" name="Segnaposto contenuto 2"/>
          <p:cNvSpPr>
            <a:spLocks noGrp="1"/>
          </p:cNvSpPr>
          <p:nvPr>
            <p:ph idx="1"/>
          </p:nvPr>
        </p:nvSpPr>
        <p:spPr>
          <a:solidFill>
            <a:srgbClr val="FFFF00"/>
          </a:solidFill>
        </p:spPr>
        <p:txBody>
          <a:bodyPr>
            <a:normAutofit lnSpcReduction="10000"/>
          </a:bodyPr>
          <a:lstStyle/>
          <a:p>
            <a:r>
              <a:rPr lang="it-IT" sz="2800" b="1" dirty="0" smtClean="0"/>
              <a:t>ESPOSIZIONE</a:t>
            </a:r>
            <a:r>
              <a:rPr lang="it-IT" sz="2800" dirty="0" smtClean="0"/>
              <a:t> :  iniziare dallo svezzamento , saggiare il cibo della mamma, ‘</a:t>
            </a:r>
            <a:r>
              <a:rPr lang="it-IT" sz="2800" i="1" dirty="0" err="1" smtClean="0"/>
              <a:t>nu</a:t>
            </a:r>
            <a:r>
              <a:rPr lang="it-IT" sz="2800" i="1" dirty="0" smtClean="0"/>
              <a:t>’ </a:t>
            </a:r>
            <a:r>
              <a:rPr lang="it-IT" sz="2800" i="1" dirty="0" err="1" smtClean="0"/>
              <a:t>pucurillo</a:t>
            </a:r>
            <a:r>
              <a:rPr lang="it-IT" sz="2800" i="1" dirty="0" smtClean="0"/>
              <a:t>..!’ </a:t>
            </a:r>
          </a:p>
          <a:p>
            <a:endParaRPr lang="it-IT" sz="2800" dirty="0" smtClean="0"/>
          </a:p>
          <a:p>
            <a:r>
              <a:rPr lang="it-IT" sz="2800" b="1" dirty="0" smtClean="0"/>
              <a:t>ESEMPIO</a:t>
            </a:r>
            <a:r>
              <a:rPr lang="it-IT" sz="2800" dirty="0" smtClean="0"/>
              <a:t> : Il fattore più correlato al consumo di frutta e vegetali è il consumo dei genitori</a:t>
            </a:r>
          </a:p>
          <a:p>
            <a:endParaRPr lang="it-IT" sz="2800" dirty="0" smtClean="0"/>
          </a:p>
          <a:p>
            <a:r>
              <a:rPr lang="it-IT" sz="2800" b="1" dirty="0" smtClean="0"/>
              <a:t>GRATIFICAZIONE</a:t>
            </a:r>
            <a:r>
              <a:rPr lang="it-IT" sz="2800" dirty="0" smtClean="0"/>
              <a:t> : ha effetti negativi sulle scelte , se si gratifica l’accettazione di un cibo con una cosa ‘più buona’ (effetto paradosso) meglio tentare 9 volte gratificando gradualmente</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solidFill>
            <a:srgbClr val="99FF66"/>
          </a:solidFill>
        </p:spPr>
        <p:txBody>
          <a:bodyPr/>
          <a:lstStyle/>
          <a:p>
            <a:r>
              <a:rPr lang="it-IT" sz="3600" i="1" smtClean="0"/>
              <a:t>C’è da divertirsi, non solo ‘lavorare’ </a:t>
            </a:r>
            <a:endParaRPr lang="en-GB" sz="3600" i="1" smtClean="0"/>
          </a:p>
        </p:txBody>
      </p:sp>
      <p:sp>
        <p:nvSpPr>
          <p:cNvPr id="3" name="Segnaposto contenuto 2"/>
          <p:cNvSpPr>
            <a:spLocks noGrp="1"/>
          </p:cNvSpPr>
          <p:nvPr>
            <p:ph idx="1"/>
          </p:nvPr>
        </p:nvSpPr>
        <p:spPr>
          <a:xfrm>
            <a:off x="457200" y="1600200"/>
            <a:ext cx="8362950" cy="4829175"/>
          </a:xfrm>
          <a:solidFill>
            <a:srgbClr val="FFFF00"/>
          </a:solidFill>
        </p:spPr>
        <p:txBody>
          <a:bodyPr/>
          <a:lstStyle/>
          <a:p>
            <a:r>
              <a:rPr lang="it-IT" dirty="0" smtClean="0"/>
              <a:t>La componente genetica del gusto nell’uomo non è molto rilevante: l’apprendimento, la tradizione e la cultura possono modificare fortemente le preferenze che sarebbero indotte geneticamente.</a:t>
            </a:r>
          </a:p>
          <a:p>
            <a:r>
              <a:rPr lang="it-IT" dirty="0" smtClean="0"/>
              <a:t>Bisogna impegnarsi per ridare allo svezzamento la straordinaria funzione  di educazione al gusto.</a:t>
            </a:r>
          </a:p>
          <a:p>
            <a:r>
              <a:rPr lang="it-IT" dirty="0" smtClean="0"/>
              <a:t>Non certo aprendo un </a:t>
            </a:r>
            <a:r>
              <a:rPr lang="it-IT" dirty="0" err="1" smtClean="0"/>
              <a:t>barattolo…</a:t>
            </a:r>
            <a:r>
              <a:rPr lang="it-IT" dirty="0" smtClean="0"/>
              <a:t>.</a:t>
            </a:r>
            <a:endParaRPr lang="en-GB" dirty="0" smtClean="0"/>
          </a:p>
        </p:txBody>
      </p:sp>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a:solidFill>
            <a:srgbClr val="FFFF00"/>
          </a:solidFill>
        </p:spPr>
        <p:txBody>
          <a:bodyPr/>
          <a:lstStyle/>
          <a:p>
            <a:r>
              <a:rPr lang="it-IT" dirty="0" smtClean="0"/>
              <a:t>Ed  ora ? … sta a voi la scelta !!!!</a:t>
            </a:r>
            <a:endParaRPr lang="it-IT" dirty="0"/>
          </a:p>
        </p:txBody>
      </p:sp>
      <p:pic>
        <p:nvPicPr>
          <p:cNvPr id="56322" name="Picture 2" descr="http://i142.photobucket.com/albums/r116/DCONRAD3/funny-baby-smoking.gif"/>
          <p:cNvPicPr>
            <a:picLocks noChangeAspect="1" noChangeArrowheads="1" noCrop="1"/>
          </p:cNvPicPr>
          <p:nvPr/>
        </p:nvPicPr>
        <p:blipFill>
          <a:blip r:embed="rId2" cstate="print"/>
          <a:srcRect/>
          <a:stretch>
            <a:fillRect/>
          </a:stretch>
        </p:blipFill>
        <p:spPr bwMode="auto">
          <a:xfrm>
            <a:off x="357158" y="2857496"/>
            <a:ext cx="2113609" cy="3281348"/>
          </a:xfrm>
          <a:prstGeom prst="rect">
            <a:avLst/>
          </a:prstGeom>
          <a:noFill/>
        </p:spPr>
      </p:pic>
      <p:pic>
        <p:nvPicPr>
          <p:cNvPr id="56328" name="Picture 8" descr="http://www.mittelstand-in-den-medien.de/mim/bilder/hipp/hipp_glaeser400.jpg"/>
          <p:cNvPicPr>
            <a:picLocks noChangeAspect="1" noChangeArrowheads="1"/>
          </p:cNvPicPr>
          <p:nvPr/>
        </p:nvPicPr>
        <p:blipFill>
          <a:blip r:embed="rId3" cstate="print"/>
          <a:srcRect/>
          <a:stretch>
            <a:fillRect/>
          </a:stretch>
        </p:blipFill>
        <p:spPr bwMode="auto">
          <a:xfrm>
            <a:off x="2571736" y="1071546"/>
            <a:ext cx="3084281" cy="2428871"/>
          </a:xfrm>
          <a:prstGeom prst="rect">
            <a:avLst/>
          </a:prstGeom>
          <a:noFill/>
        </p:spPr>
      </p:pic>
      <p:pic>
        <p:nvPicPr>
          <p:cNvPr id="56330" name="Picture 10" descr="http://www.tuttomamma.com/wp-content/uploads/2009/11/verdure-in-gravidanza-1.jpg"/>
          <p:cNvPicPr>
            <a:picLocks noChangeAspect="1" noChangeArrowheads="1"/>
          </p:cNvPicPr>
          <p:nvPr/>
        </p:nvPicPr>
        <p:blipFill>
          <a:blip r:embed="rId4" cstate="print"/>
          <a:srcRect/>
          <a:stretch>
            <a:fillRect/>
          </a:stretch>
        </p:blipFill>
        <p:spPr bwMode="auto">
          <a:xfrm>
            <a:off x="5715008" y="1214422"/>
            <a:ext cx="3143272" cy="2302526"/>
          </a:xfrm>
          <a:prstGeom prst="rect">
            <a:avLst/>
          </a:prstGeom>
          <a:noFill/>
        </p:spPr>
      </p:pic>
      <p:pic>
        <p:nvPicPr>
          <p:cNvPr id="56332" name="Picture 12" descr="http://static.blogo.it/benessereblog/bimba_pesca.jpg"/>
          <p:cNvPicPr>
            <a:picLocks noChangeAspect="1" noChangeArrowheads="1"/>
          </p:cNvPicPr>
          <p:nvPr/>
        </p:nvPicPr>
        <p:blipFill>
          <a:blip r:embed="rId5" cstate="print"/>
          <a:srcRect/>
          <a:stretch>
            <a:fillRect/>
          </a:stretch>
        </p:blipFill>
        <p:spPr bwMode="auto">
          <a:xfrm>
            <a:off x="3214678" y="4071942"/>
            <a:ext cx="2286000" cy="1895475"/>
          </a:xfrm>
          <a:prstGeom prst="rect">
            <a:avLst/>
          </a:prstGeom>
          <a:noFill/>
        </p:spPr>
      </p:pic>
      <p:pic>
        <p:nvPicPr>
          <p:cNvPr id="56334" name="Picture 14" descr="http://www.wellnesscucina.com/imgpub/img41537_0_0.jpg"/>
          <p:cNvPicPr>
            <a:picLocks noChangeAspect="1" noChangeArrowheads="1"/>
          </p:cNvPicPr>
          <p:nvPr/>
        </p:nvPicPr>
        <p:blipFill>
          <a:blip r:embed="rId6" cstate="print"/>
          <a:srcRect/>
          <a:stretch>
            <a:fillRect/>
          </a:stretch>
        </p:blipFill>
        <p:spPr bwMode="auto">
          <a:xfrm>
            <a:off x="5793780" y="4143380"/>
            <a:ext cx="3350220" cy="22145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additive="base">
                                        <p:cTn id="7" dur="500" fill="hold"/>
                                        <p:tgtEl>
                                          <p:spTgt spid="56328"/>
                                        </p:tgtEl>
                                        <p:attrNameLst>
                                          <p:attrName>ppt_x</p:attrName>
                                        </p:attrNameLst>
                                      </p:cBhvr>
                                      <p:tavLst>
                                        <p:tav tm="0">
                                          <p:val>
                                            <p:strVal val="#ppt_x"/>
                                          </p:val>
                                        </p:tav>
                                        <p:tav tm="100000">
                                          <p:val>
                                            <p:strVal val="#ppt_x"/>
                                          </p:val>
                                        </p:tav>
                                      </p:tavLst>
                                    </p:anim>
                                    <p:anim calcmode="lin" valueType="num">
                                      <p:cBhvr additive="base">
                                        <p:cTn id="8" dur="500" fill="hold"/>
                                        <p:tgtEl>
                                          <p:spTgt spid="56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6330"/>
                                        </p:tgtEl>
                                        <p:attrNameLst>
                                          <p:attrName>style.visibility</p:attrName>
                                        </p:attrNameLst>
                                      </p:cBhvr>
                                      <p:to>
                                        <p:strVal val="visible"/>
                                      </p:to>
                                    </p:set>
                                    <p:animEffect transition="in" filter="diamond(in)">
                                      <p:cBhvr>
                                        <p:cTn id="13" dur="2000"/>
                                        <p:tgtEl>
                                          <p:spTgt spid="5633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6322"/>
                                        </p:tgtEl>
                                        <p:attrNameLst>
                                          <p:attrName>style.visibility</p:attrName>
                                        </p:attrNameLst>
                                      </p:cBhvr>
                                      <p:to>
                                        <p:strVal val="visible"/>
                                      </p:to>
                                    </p:set>
                                    <p:animEffect transition="in" filter="checkerboard(across)">
                                      <p:cBhvr>
                                        <p:cTn id="18" dur="500"/>
                                        <p:tgtEl>
                                          <p:spTgt spid="563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6332"/>
                                        </p:tgtEl>
                                        <p:attrNameLst>
                                          <p:attrName>style.visibility</p:attrName>
                                        </p:attrNameLst>
                                      </p:cBhvr>
                                      <p:to>
                                        <p:strVal val="visible"/>
                                      </p:to>
                                    </p:set>
                                    <p:animEffect transition="in" filter="blinds(horizontal)">
                                      <p:cBhvr>
                                        <p:cTn id="23" dur="500"/>
                                        <p:tgtEl>
                                          <p:spTgt spid="5633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6334"/>
                                        </p:tgtEl>
                                        <p:attrNameLst>
                                          <p:attrName>style.visibility</p:attrName>
                                        </p:attrNameLst>
                                      </p:cBhvr>
                                      <p:to>
                                        <p:strVal val="visible"/>
                                      </p:to>
                                    </p:set>
                                    <p:animEffect transition="in" filter="box(in)">
                                      <p:cBhvr>
                                        <p:cTn id="28"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a:solidFill>
            <a:srgbClr val="FF0000"/>
          </a:solidFill>
        </p:spPr>
        <p:txBody>
          <a:bodyPr>
            <a:normAutofit fontScale="90000"/>
          </a:bodyPr>
          <a:lstStyle/>
          <a:p>
            <a:r>
              <a:rPr lang="it-IT" dirty="0" smtClean="0"/>
              <a:t>Noi modifichiamo il cibo, ma il cibo ci modifica !</a:t>
            </a:r>
            <a:endParaRPr lang="it-IT" dirty="0"/>
          </a:p>
        </p:txBody>
      </p:sp>
      <p:pic>
        <p:nvPicPr>
          <p:cNvPr id="20482" name="Picture 2" descr="melonemurillo.jpg image by scribacchione"/>
          <p:cNvPicPr>
            <a:picLocks noChangeAspect="1" noChangeArrowheads="1"/>
          </p:cNvPicPr>
          <p:nvPr/>
        </p:nvPicPr>
        <p:blipFill>
          <a:blip r:embed="rId2" cstate="print"/>
          <a:srcRect/>
          <a:stretch>
            <a:fillRect/>
          </a:stretch>
        </p:blipFill>
        <p:spPr bwMode="auto">
          <a:xfrm>
            <a:off x="214283" y="1778883"/>
            <a:ext cx="3429024" cy="4936216"/>
          </a:xfrm>
          <a:prstGeom prst="rect">
            <a:avLst/>
          </a:prstGeom>
          <a:noFill/>
        </p:spPr>
      </p:pic>
      <p:pic>
        <p:nvPicPr>
          <p:cNvPr id="20484" name="Picture 4" descr="http://mammarsupio.files.wordpress.com/2008/01/immagine-4.png"/>
          <p:cNvPicPr>
            <a:picLocks noChangeAspect="1" noChangeArrowheads="1"/>
          </p:cNvPicPr>
          <p:nvPr/>
        </p:nvPicPr>
        <p:blipFill>
          <a:blip r:embed="rId3" cstate="print"/>
          <a:srcRect/>
          <a:stretch>
            <a:fillRect/>
          </a:stretch>
        </p:blipFill>
        <p:spPr bwMode="auto">
          <a:xfrm>
            <a:off x="3929058" y="2571744"/>
            <a:ext cx="4362450" cy="2847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ppt_x"/>
                                          </p:val>
                                        </p:tav>
                                        <p:tav tm="100000">
                                          <p:val>
                                            <p:strVal val="#ppt_x"/>
                                          </p:val>
                                        </p:tav>
                                      </p:tavLst>
                                    </p:anim>
                                    <p:anim calcmode="lin" valueType="num">
                                      <p:cBhvr additive="base">
                                        <p:cTn id="13"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rmAutofit/>
          </a:bodyPr>
          <a:lstStyle/>
          <a:p>
            <a:r>
              <a:rPr lang="it-IT" dirty="0" err="1" smtClean="0"/>
              <a:t>Nutri…</a:t>
            </a:r>
            <a:r>
              <a:rPr lang="it-IT" dirty="0" smtClean="0"/>
              <a:t>. che ??? </a:t>
            </a:r>
            <a:endParaRPr lang="it-IT" dirty="0"/>
          </a:p>
        </p:txBody>
      </p:sp>
      <p:sp>
        <p:nvSpPr>
          <p:cNvPr id="6" name="Segnaposto contenuto 5"/>
          <p:cNvSpPr>
            <a:spLocks noGrp="1"/>
          </p:cNvSpPr>
          <p:nvPr>
            <p:ph idx="1"/>
          </p:nvPr>
        </p:nvSpPr>
        <p:spPr/>
        <p:txBody>
          <a:bodyPr>
            <a:normAutofit fontScale="92500" lnSpcReduction="10000"/>
          </a:bodyPr>
          <a:lstStyle/>
          <a:p>
            <a:r>
              <a:rPr lang="it-IT" dirty="0" smtClean="0"/>
              <a:t>La </a:t>
            </a:r>
            <a:r>
              <a:rPr lang="it-IT" b="1" dirty="0" err="1" smtClean="0"/>
              <a:t>Nutrigenomica</a:t>
            </a:r>
            <a:r>
              <a:rPr lang="it-IT" dirty="0" smtClean="0"/>
              <a:t> è la scienza che studia come i geni interagiscono con le molecole degli alimenti e come  le molecole contenute nei cibi siano in grado di intervenire sul DNA, attivando alcuni geni o al contrario regolandoli negativamente</a:t>
            </a:r>
          </a:p>
          <a:p>
            <a:r>
              <a:rPr lang="it-IT" b="1" dirty="0" smtClean="0"/>
              <a:t>- E’ la scienza della </a:t>
            </a:r>
            <a:r>
              <a:rPr lang="it-IT" b="1" dirty="0" err="1" smtClean="0"/>
              <a:t>…….nutrizione</a:t>
            </a:r>
            <a:r>
              <a:rPr lang="it-IT" b="1" dirty="0" smtClean="0"/>
              <a:t> individuale</a:t>
            </a:r>
            <a:r>
              <a:rPr lang="it-IT" dirty="0" smtClean="0"/>
              <a:t>!</a:t>
            </a:r>
          </a:p>
          <a:p>
            <a:r>
              <a:rPr lang="it-IT" dirty="0" smtClean="0"/>
              <a:t>-Può una sostanza essere un nutriente ottimo per un soggetto e non per un altro? </a:t>
            </a:r>
          </a:p>
          <a:p>
            <a:r>
              <a:rPr lang="it-IT" dirty="0" smtClean="0"/>
              <a:t>-Le richieste nutrizionali possono essere diverse in relazione al patrimonio genetico? </a:t>
            </a:r>
            <a:endParaRPr lang="it-IT" sz="2800" dirty="0" smtClean="0"/>
          </a:p>
          <a:p>
            <a:endParaRPr lang="it-IT" dirty="0"/>
          </a:p>
        </p:txBody>
      </p:sp>
      <p:pic>
        <p:nvPicPr>
          <p:cNvPr id="11266" name="Picture 2" descr="http://www.labgrab.com/files/pictures/users/blogs/OMICS.jpg?0"/>
          <p:cNvPicPr>
            <a:picLocks noChangeAspect="1" noChangeArrowheads="1"/>
          </p:cNvPicPr>
          <p:nvPr/>
        </p:nvPicPr>
        <p:blipFill>
          <a:blip r:embed="rId2" cstate="print"/>
          <a:srcRect/>
          <a:stretch>
            <a:fillRect/>
          </a:stretch>
        </p:blipFill>
        <p:spPr bwMode="auto">
          <a:xfrm>
            <a:off x="0" y="0"/>
            <a:ext cx="4716016" cy="1988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25" y="428625"/>
            <a:ext cx="8229600" cy="696119"/>
          </a:xfrm>
          <a:solidFill>
            <a:schemeClr val="accent6"/>
          </a:solidFill>
        </p:spPr>
        <p:txBody>
          <a:bodyPr>
            <a:normAutofit fontScale="90000"/>
          </a:bodyPr>
          <a:lstStyle/>
          <a:p>
            <a:pPr>
              <a:defRPr/>
            </a:pPr>
            <a:r>
              <a:rPr lang="it-IT" sz="3600" dirty="0" smtClean="0"/>
              <a:t/>
            </a:r>
            <a:br>
              <a:rPr lang="it-IT" sz="3600" dirty="0" smtClean="0"/>
            </a:br>
            <a:r>
              <a:rPr lang="it-IT" sz="3600" dirty="0" smtClean="0"/>
              <a:t>SVEZZARE : NON SOLO NUTRIMENTO</a:t>
            </a:r>
            <a:r>
              <a:rPr lang="en-GB" dirty="0" smtClean="0"/>
              <a:t/>
            </a:r>
            <a:br>
              <a:rPr lang="en-GB" dirty="0" smtClean="0"/>
            </a:br>
            <a:endParaRPr lang="en-GB" dirty="0"/>
          </a:p>
        </p:txBody>
      </p:sp>
      <p:sp>
        <p:nvSpPr>
          <p:cNvPr id="3" name="Segnaposto contenuto 2"/>
          <p:cNvSpPr>
            <a:spLocks noGrp="1"/>
          </p:cNvSpPr>
          <p:nvPr>
            <p:ph idx="1"/>
          </p:nvPr>
        </p:nvSpPr>
        <p:spPr>
          <a:xfrm>
            <a:off x="457200" y="1340768"/>
            <a:ext cx="8329642" cy="5088607"/>
          </a:xfrm>
          <a:solidFill>
            <a:srgbClr val="FFFF00"/>
          </a:solidFill>
        </p:spPr>
        <p:txBody>
          <a:bodyPr/>
          <a:lstStyle/>
          <a:p>
            <a:r>
              <a:rPr lang="it-IT" dirty="0" smtClean="0"/>
              <a:t>Il graduale passaggio dall’alimentazione mono componente (latte) alla molteplicità degli alimenti utilizzati dai mammiferi non corrisponde solo:</a:t>
            </a:r>
          </a:p>
          <a:p>
            <a:r>
              <a:rPr lang="it-IT" dirty="0" smtClean="0"/>
              <a:t>allo </a:t>
            </a:r>
            <a:r>
              <a:rPr lang="it-IT" i="1" dirty="0" smtClean="0"/>
              <a:t>sviluppo di capacità digestive</a:t>
            </a:r>
            <a:r>
              <a:rPr lang="it-IT" dirty="0" smtClean="0"/>
              <a:t>, già  presenti ed efficaci ben prima dello svezzamento, </a:t>
            </a:r>
          </a:p>
          <a:p>
            <a:r>
              <a:rPr lang="it-IT" dirty="0" smtClean="0"/>
              <a:t>bensì all’incontro con la varietà dei sapori che indirizzano la scelta degli alimenti.</a:t>
            </a:r>
            <a:endParaRPr lang="en-GB" dirty="0" smtClean="0"/>
          </a:p>
        </p:txBody>
      </p:sp>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solidFill>
            <a:srgbClr val="FF0000"/>
          </a:solidFill>
        </p:spPr>
        <p:txBody>
          <a:bodyPr/>
          <a:lstStyle/>
          <a:p>
            <a:r>
              <a:rPr lang="it-IT" smtClean="0"/>
              <a:t>Percepire per nutrirsi</a:t>
            </a:r>
          </a:p>
        </p:txBody>
      </p:sp>
      <p:sp>
        <p:nvSpPr>
          <p:cNvPr id="16387" name="Segnaposto contenuto 2"/>
          <p:cNvSpPr>
            <a:spLocks noGrp="1"/>
          </p:cNvSpPr>
          <p:nvPr>
            <p:ph idx="1"/>
          </p:nvPr>
        </p:nvSpPr>
        <p:spPr>
          <a:solidFill>
            <a:srgbClr val="FFFF00"/>
          </a:solidFill>
        </p:spPr>
        <p:txBody>
          <a:bodyPr/>
          <a:lstStyle/>
          <a:p>
            <a:r>
              <a:rPr lang="it-IT" dirty="0" smtClean="0"/>
              <a:t>La nutrizione è </a:t>
            </a:r>
            <a:r>
              <a:rPr lang="it-IT" b="1" dirty="0" smtClean="0"/>
              <a:t>un atto volontario </a:t>
            </a:r>
            <a:r>
              <a:rPr lang="it-IT" dirty="0" smtClean="0"/>
              <a:t>che necessita di una partecipazione attiva e piacevole del bambino</a:t>
            </a:r>
          </a:p>
          <a:p>
            <a:r>
              <a:rPr lang="it-IT" dirty="0" smtClean="0"/>
              <a:t>Come per l’ Attività Motoria il bambino sviluppa progressivamente ed affina le </a:t>
            </a:r>
            <a:r>
              <a:rPr lang="it-IT" b="1" dirty="0" smtClean="0"/>
              <a:t>capacità percettive</a:t>
            </a:r>
          </a:p>
          <a:p>
            <a:r>
              <a:rPr lang="it-IT" dirty="0" smtClean="0"/>
              <a:t>La Percezione è complessa : attivata da odore, vista, tatto, sapore … amore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box(in)">
                                      <p:cBhvr>
                                        <p:cTn id="7" dur="5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box(in)">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box(in)">
                                      <p:cBhvr>
                                        <p:cTn id="2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57200" y="274638"/>
            <a:ext cx="8329613" cy="654032"/>
          </a:xfrm>
          <a:solidFill>
            <a:srgbClr val="FFFF00"/>
          </a:solidFill>
        </p:spPr>
        <p:txBody>
          <a:bodyPr>
            <a:normAutofit fontScale="90000"/>
          </a:bodyPr>
          <a:lstStyle/>
          <a:p>
            <a:pPr eaLnBrk="1" hangingPunct="1"/>
            <a:r>
              <a:rPr lang="it-IT" sz="3600" dirty="0" smtClean="0">
                <a:solidFill>
                  <a:srgbClr val="FF0000"/>
                </a:solidFill>
              </a:rPr>
              <a:t>Il nostro primo organo sensitivo è specializzato</a:t>
            </a:r>
            <a:endParaRPr lang="en-GB" sz="3600" dirty="0" smtClean="0">
              <a:solidFill>
                <a:srgbClr val="FF0000"/>
              </a:solidFill>
            </a:endParaRPr>
          </a:p>
        </p:txBody>
      </p:sp>
      <p:pic>
        <p:nvPicPr>
          <p:cNvPr id="10243" name="Picture 2"/>
          <p:cNvPicPr>
            <a:picLocks noChangeAspect="1" noChangeArrowheads="1"/>
          </p:cNvPicPr>
          <p:nvPr/>
        </p:nvPicPr>
        <p:blipFill>
          <a:blip r:embed="rId2" cstate="print"/>
          <a:srcRect/>
          <a:stretch>
            <a:fillRect/>
          </a:stretch>
        </p:blipFill>
        <p:spPr bwMode="auto">
          <a:xfrm>
            <a:off x="0" y="1071546"/>
            <a:ext cx="4806270" cy="4357684"/>
          </a:xfrm>
          <a:prstGeom prst="rect">
            <a:avLst/>
          </a:prstGeom>
          <a:noFill/>
          <a:ln w="9525">
            <a:noFill/>
            <a:miter lim="800000"/>
            <a:headEnd/>
            <a:tailEnd/>
          </a:ln>
        </p:spPr>
      </p:pic>
      <p:sp>
        <p:nvSpPr>
          <p:cNvPr id="5" name="Segnaposto piè di pagina 4"/>
          <p:cNvSpPr>
            <a:spLocks noGrp="1"/>
          </p:cNvSpPr>
          <p:nvPr>
            <p:ph type="ftr" sz="quarter" idx="11"/>
          </p:nvPr>
        </p:nvSpPr>
        <p:spPr/>
        <p:txBody>
          <a:bodyPr/>
          <a:lstStyle/>
          <a:p>
            <a:pPr>
              <a:defRPr/>
            </a:pPr>
            <a:r>
              <a:rPr lang="en-GB"/>
              <a:t>ELFID -UNINA Federico II</a:t>
            </a:r>
          </a:p>
        </p:txBody>
      </p:sp>
      <p:pic>
        <p:nvPicPr>
          <p:cNvPr id="6" name="Picture 2" descr="http://www.lannaronca.it/Schede%20classe%20quinta/apparato%20del%20gusto.jpg"/>
          <p:cNvPicPr>
            <a:picLocks noChangeAspect="1" noChangeArrowheads="1"/>
          </p:cNvPicPr>
          <p:nvPr/>
        </p:nvPicPr>
        <p:blipFill>
          <a:blip r:embed="rId3" cstate="print"/>
          <a:srcRect/>
          <a:stretch>
            <a:fillRect/>
          </a:stretch>
        </p:blipFill>
        <p:spPr bwMode="auto">
          <a:xfrm>
            <a:off x="1571604" y="1357298"/>
            <a:ext cx="6096043" cy="45720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1975</Words>
  <Application>Microsoft Office PowerPoint</Application>
  <PresentationFormat>Presentazione su schermo (4:3)</PresentationFormat>
  <Paragraphs>196</Paragraphs>
  <Slides>44</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46" baseType="lpstr">
      <vt:lpstr>Tema di Office</vt:lpstr>
      <vt:lpstr>Fotografia Photo Editor</vt:lpstr>
      <vt:lpstr>Questo mi piace e questo non mi piace ?  Capriccio  o ……</vt:lpstr>
      <vt:lpstr> Ma perché piace ? Perché Disgusta ?  Edonismo per ... Essere felici ??? </vt:lpstr>
      <vt:lpstr>Bravissima o… capricciosetta ???</vt:lpstr>
      <vt:lpstr>Nutrigenomica The European Nutrigenomics Organisation linking genomics, nutrition and health research che ha permesso lo svolgimento di diverse linee di ricerca è NUGO e per saperne di piu’ ecco il sito</vt:lpstr>
      <vt:lpstr>Noi modifichiamo il cibo, ma il cibo ci modifica !</vt:lpstr>
      <vt:lpstr>Nutri…. che ??? </vt:lpstr>
      <vt:lpstr> SVEZZARE : NON SOLO NUTRIMENTO </vt:lpstr>
      <vt:lpstr>Percepire per nutrirsi</vt:lpstr>
      <vt:lpstr>Il nostro primo organo sensitivo è specializzato</vt:lpstr>
      <vt:lpstr>Infiniti gusti ?  Ma no !! Solo 5 gusti ! SALATO – DOLCE – ACIDO  - AMARO – UMAMI (Saporito)</vt:lpstr>
      <vt:lpstr>Diapositiva 11</vt:lpstr>
      <vt:lpstr>Il piacere ha le sue vie !</vt:lpstr>
      <vt:lpstr>Cellule che sono veri sensori elettro-chimici</vt:lpstr>
      <vt:lpstr>Ciascuna trasmette il segnale dopo uno ione o una molecola specifica</vt:lpstr>
      <vt:lpstr>Ad ogni gusto un meccanismo</vt:lpstr>
      <vt:lpstr>Diapositiva 16</vt:lpstr>
      <vt:lpstr> Il TRPV1 è un recettore canale che appartiene alla  superfamiglia dei Transient Receptor  Potential ion channel  attivato da: • capsaicina, in quanto molecola idrofoba, il suo sito di legame può trovarsi sia nella porzione intracellulare che extracellulare del recettore.  • Calore: 43° C  • pH&lt; 6 </vt:lpstr>
      <vt:lpstr> I Transient Receptor Potential (TRP) sono una superfamiglia di  proteine transmembrana  che agiscono da sensori molecolari per una serie di funzioni fisiologiche e patologiche. Controllano la vasodilazione, la sensazione termica, meccanica, chimica (chemoesthesi), dolorosa, gustativa</vt:lpstr>
      <vt:lpstr> I canali ionici  forniscono una moltitudine di opportunità per il signaling dell’ambiente esterno, ma anche per tossici (fumo), infezioni ed agenti farmacologici</vt:lpstr>
      <vt:lpstr>Il lattante non è una ‘tabula rasa’ sul gusto </vt:lpstr>
      <vt:lpstr>Lo sviluppo del gusto nel neonato</vt:lpstr>
      <vt:lpstr>Il latte che  riceve da lattante  condizionerà  lo sviluppo del gusto a 5 anni !</vt:lpstr>
      <vt:lpstr>Piace la Densità Calorica dei Cibi</vt:lpstr>
      <vt:lpstr>Ereditarietà   : Il gusto tra gemelli</vt:lpstr>
      <vt:lpstr>Preferenze nel Bambino Prescolare</vt:lpstr>
      <vt:lpstr>Diapositiva 26</vt:lpstr>
      <vt:lpstr>il recettore dell’amaro TAS2R38 ha un polimorfismo genetico che distingue percettori, da non percettori e da super-percettori dell’amaro.</vt:lpstr>
      <vt:lpstr>Il gusto Amaro = Propiltiouracile</vt:lpstr>
      <vt:lpstr>Bambini ed adulti hanno anche diverse sensibilità in relazione al genotipo. </vt:lpstr>
      <vt:lpstr>Il gusto e le scelte alimentari durante lo svezzamento sono dovute a :</vt:lpstr>
      <vt:lpstr>Ma perché mangiamo tanti ‘non nutrienti ?? </vt:lpstr>
      <vt:lpstr> Nat Neurosci. 2006 May;9(5):628-35. Epub 2006 Apr 16. Links Oregano, thyme and clove-derived flavors and skin sensitizers activate specific TRP channels. Xu H, Delling M, Jun JC, Clapham DE. </vt:lpstr>
      <vt:lpstr>Br J Pharmacol. 2008 Apr;153(8):1739-49. Epub 2008 Mar 10. Links Thymol and related alkyl phenols activate the hTRPA1 channel. Lee SP, Buber MT, Yang Q, Cerne R, Cortés RY, Sprous DG, Bryant RW. </vt:lpstr>
      <vt:lpstr>Parasitol Res. 2007 Jul;101(2):443-52. Epub 2007 Mar 7. Links Antigiardial activity of Ocimum basilicum essential oil. de Almeida I, Alviano DS, Vieira DP, Alves PB, Blank AF, Lopes AH, Alviano CS, Rosa Mdo S. </vt:lpstr>
      <vt:lpstr>Erbe, sapori e … farmaci !</vt:lpstr>
      <vt:lpstr>Nat Neurosci. 2008 Mar;11(3):255-61. Epub 2008 Feb 24. Links A single N-terminal cysteine in TRPV1 determines activation by pungent compounds from onion and garlic. Salazar H, Llorente I, Jara-Oseguera A, García-Villegas R, Munari M, Gordon SE, Islas LD, Rosenbaum </vt:lpstr>
      <vt:lpstr>Scelte alimentari che ci hanno fatto sopravvivere nella caverna ora, nel supermercato, ci accoppano !</vt:lpstr>
      <vt:lpstr>Diapositiva 38</vt:lpstr>
      <vt:lpstr>NEOFOBIA : Il bambino rifiuta il nuovo !</vt:lpstr>
      <vt:lpstr>Neofobia : rifiutare cibi nuovi</vt:lpstr>
      <vt:lpstr>Attenti al loro gradimento !</vt:lpstr>
      <vt:lpstr>E’ possibile indirizzare le scelte alimentari ?</vt:lpstr>
      <vt:lpstr>C’è da divertirsi, non solo ‘lavorare’ </vt:lpstr>
      <vt:lpstr>Ed  ora ? … sta a voi la scelta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Your User Name</cp:lastModifiedBy>
  <cp:revision>47</cp:revision>
  <dcterms:created xsi:type="dcterms:W3CDTF">2010-03-28T09:27:31Z</dcterms:created>
  <dcterms:modified xsi:type="dcterms:W3CDTF">2010-10-10T18:45:36Z</dcterms:modified>
</cp:coreProperties>
</file>